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86" r:id="rId4"/>
    <p:sldId id="257" r:id="rId5"/>
    <p:sldId id="261" r:id="rId6"/>
    <p:sldId id="303" r:id="rId7"/>
    <p:sldId id="264" r:id="rId8"/>
    <p:sldId id="258" r:id="rId9"/>
    <p:sldId id="260" r:id="rId10"/>
    <p:sldId id="259" r:id="rId11"/>
    <p:sldId id="262" r:id="rId12"/>
    <p:sldId id="302" r:id="rId13"/>
    <p:sldId id="266" r:id="rId14"/>
    <p:sldId id="267" r:id="rId15"/>
    <p:sldId id="268" r:id="rId16"/>
    <p:sldId id="269" r:id="rId17"/>
    <p:sldId id="272" r:id="rId18"/>
    <p:sldId id="273" r:id="rId19"/>
    <p:sldId id="274" r:id="rId20"/>
    <p:sldId id="275" r:id="rId21"/>
    <p:sldId id="288" r:id="rId22"/>
    <p:sldId id="290" r:id="rId23"/>
    <p:sldId id="301" r:id="rId24"/>
    <p:sldId id="292" r:id="rId25"/>
    <p:sldId id="293" r:id="rId26"/>
    <p:sldId id="294" r:id="rId27"/>
    <p:sldId id="295" r:id="rId28"/>
    <p:sldId id="300" r:id="rId29"/>
    <p:sldId id="297" r:id="rId30"/>
    <p:sldId id="298" r:id="rId31"/>
    <p:sldId id="299" r:id="rId32"/>
    <p:sldId id="276" r:id="rId33"/>
    <p:sldId id="277" r:id="rId34"/>
    <p:sldId id="278" r:id="rId35"/>
    <p:sldId id="279" r:id="rId36"/>
    <p:sldId id="280" r:id="rId37"/>
    <p:sldId id="281" r:id="rId38"/>
    <p:sldId id="282" r:id="rId39"/>
    <p:sldId id="283" r:id="rId40"/>
    <p:sldId id="284" r:id="rId41"/>
    <p:sldId id="285" r:id="rId42"/>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3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C45BFB7-2C69-40DE-ACE6-04C2DA496C8D}" type="datetimeFigureOut">
              <a:rPr lang="es-CR" smtClean="0"/>
              <a:t>13/1/2021</a:t>
            </a:fld>
            <a:endParaRPr lang="es-CR"/>
          </a:p>
        </p:txBody>
      </p:sp>
      <p:sp>
        <p:nvSpPr>
          <p:cNvPr id="5" name="Footer Placeholder 4"/>
          <p:cNvSpPr>
            <a:spLocks noGrp="1"/>
          </p:cNvSpPr>
          <p:nvPr>
            <p:ph type="ftr" sz="quarter" idx="11"/>
          </p:nvPr>
        </p:nvSpPr>
        <p:spPr/>
        <p:txBody>
          <a:bodyPr/>
          <a:lstStyle/>
          <a:p>
            <a:endParaRPr lang="es-CR"/>
          </a:p>
        </p:txBody>
      </p:sp>
      <p:sp>
        <p:nvSpPr>
          <p:cNvPr id="6" name="Slide Number Placeholder 5"/>
          <p:cNvSpPr>
            <a:spLocks noGrp="1"/>
          </p:cNvSpPr>
          <p:nvPr>
            <p:ph type="sldNum" sz="quarter" idx="12"/>
          </p:nvPr>
        </p:nvSpPr>
        <p:spPr/>
        <p:txBody>
          <a:bodyPr/>
          <a:lstStyle/>
          <a:p>
            <a:fld id="{B2F40DFA-871E-4FBA-8F88-8740935FE564}" type="slidenum">
              <a:rPr lang="es-CR" smtClean="0"/>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C45BFB7-2C69-40DE-ACE6-04C2DA496C8D}" type="datetimeFigureOut">
              <a:rPr lang="es-CR" smtClean="0"/>
              <a:t>13/1/2021</a:t>
            </a:fld>
            <a:endParaRPr lang="es-CR"/>
          </a:p>
        </p:txBody>
      </p:sp>
      <p:sp>
        <p:nvSpPr>
          <p:cNvPr id="5" name="Footer Placeholder 4"/>
          <p:cNvSpPr>
            <a:spLocks noGrp="1"/>
          </p:cNvSpPr>
          <p:nvPr>
            <p:ph type="ftr" sz="quarter" idx="11"/>
          </p:nvPr>
        </p:nvSpPr>
        <p:spPr/>
        <p:txBody>
          <a:bodyPr/>
          <a:lstStyle/>
          <a:p>
            <a:endParaRPr lang="es-CR"/>
          </a:p>
        </p:txBody>
      </p:sp>
      <p:sp>
        <p:nvSpPr>
          <p:cNvPr id="6" name="Slide Number Placeholder 5"/>
          <p:cNvSpPr>
            <a:spLocks noGrp="1"/>
          </p:cNvSpPr>
          <p:nvPr>
            <p:ph type="sldNum" sz="quarter" idx="12"/>
          </p:nvPr>
        </p:nvSpPr>
        <p:spPr/>
        <p:txBody>
          <a:bodyPr/>
          <a:lstStyle/>
          <a:p>
            <a:fld id="{B2F40DFA-871E-4FBA-8F88-8740935FE564}" type="slidenum">
              <a:rPr lang="es-CR" smtClean="0"/>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C45BFB7-2C69-40DE-ACE6-04C2DA496C8D}" type="datetimeFigureOut">
              <a:rPr lang="es-CR" smtClean="0"/>
              <a:t>13/1/2021</a:t>
            </a:fld>
            <a:endParaRPr lang="es-CR"/>
          </a:p>
        </p:txBody>
      </p:sp>
      <p:sp>
        <p:nvSpPr>
          <p:cNvPr id="5" name="Footer Placeholder 4"/>
          <p:cNvSpPr>
            <a:spLocks noGrp="1"/>
          </p:cNvSpPr>
          <p:nvPr>
            <p:ph type="ftr" sz="quarter" idx="11"/>
          </p:nvPr>
        </p:nvSpPr>
        <p:spPr/>
        <p:txBody>
          <a:bodyPr/>
          <a:lstStyle/>
          <a:p>
            <a:endParaRPr lang="es-CR"/>
          </a:p>
        </p:txBody>
      </p:sp>
      <p:sp>
        <p:nvSpPr>
          <p:cNvPr id="6" name="Slide Number Placeholder 5"/>
          <p:cNvSpPr>
            <a:spLocks noGrp="1"/>
          </p:cNvSpPr>
          <p:nvPr>
            <p:ph type="sldNum" sz="quarter" idx="12"/>
          </p:nvPr>
        </p:nvSpPr>
        <p:spPr/>
        <p:txBody>
          <a:bodyPr/>
          <a:lstStyle/>
          <a:p>
            <a:fld id="{B2F40DFA-871E-4FBA-8F88-8740935FE564}" type="slidenum">
              <a:rPr lang="es-CR" smtClean="0"/>
              <a:t>‹Nº›</a:t>
            </a:fld>
            <a:endParaRPr lang="es-C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C45BFB7-2C69-40DE-ACE6-04C2DA496C8D}" type="datetimeFigureOut">
              <a:rPr lang="es-CR" smtClean="0"/>
              <a:t>13/1/2021</a:t>
            </a:fld>
            <a:endParaRPr lang="es-CR"/>
          </a:p>
        </p:txBody>
      </p:sp>
      <p:sp>
        <p:nvSpPr>
          <p:cNvPr id="5" name="Footer Placeholder 4"/>
          <p:cNvSpPr>
            <a:spLocks noGrp="1"/>
          </p:cNvSpPr>
          <p:nvPr>
            <p:ph type="ftr" sz="quarter" idx="11"/>
          </p:nvPr>
        </p:nvSpPr>
        <p:spPr/>
        <p:txBody>
          <a:bodyPr/>
          <a:lstStyle/>
          <a:p>
            <a:endParaRPr lang="es-CR"/>
          </a:p>
        </p:txBody>
      </p:sp>
      <p:sp>
        <p:nvSpPr>
          <p:cNvPr id="6" name="Slide Number Placeholder 5"/>
          <p:cNvSpPr>
            <a:spLocks noGrp="1"/>
          </p:cNvSpPr>
          <p:nvPr>
            <p:ph type="sldNum" sz="quarter" idx="12"/>
          </p:nvPr>
        </p:nvSpPr>
        <p:spPr/>
        <p:txBody>
          <a:bodyPr/>
          <a:lstStyle/>
          <a:p>
            <a:fld id="{B2F40DFA-871E-4FBA-8F88-8740935FE564}" type="slidenum">
              <a:rPr lang="es-CR" smtClean="0"/>
              <a:t>‹Nº›</a:t>
            </a:fld>
            <a:endParaRPr lang="es-CR"/>
          </a:p>
        </p:txBody>
      </p:sp>
      <p:sp>
        <p:nvSpPr>
          <p:cNvPr id="7" name="Title 6"/>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C45BFB7-2C69-40DE-ACE6-04C2DA496C8D}" type="datetimeFigureOut">
              <a:rPr lang="es-CR" smtClean="0"/>
              <a:t>13/1/2021</a:t>
            </a:fld>
            <a:endParaRPr lang="es-CR"/>
          </a:p>
        </p:txBody>
      </p:sp>
      <p:sp>
        <p:nvSpPr>
          <p:cNvPr id="5" name="Footer Placeholder 4"/>
          <p:cNvSpPr>
            <a:spLocks noGrp="1"/>
          </p:cNvSpPr>
          <p:nvPr>
            <p:ph type="ftr" sz="quarter" idx="11"/>
          </p:nvPr>
        </p:nvSpPr>
        <p:spPr/>
        <p:txBody>
          <a:bodyPr/>
          <a:lstStyle/>
          <a:p>
            <a:endParaRPr lang="es-CR"/>
          </a:p>
        </p:txBody>
      </p:sp>
      <p:sp>
        <p:nvSpPr>
          <p:cNvPr id="6" name="Slide Number Placeholder 5"/>
          <p:cNvSpPr>
            <a:spLocks noGrp="1"/>
          </p:cNvSpPr>
          <p:nvPr>
            <p:ph type="sldNum" sz="quarter" idx="12"/>
          </p:nvPr>
        </p:nvSpPr>
        <p:spPr/>
        <p:txBody>
          <a:bodyPr/>
          <a:lstStyle/>
          <a:p>
            <a:fld id="{B2F40DFA-871E-4FBA-8F88-8740935FE564}" type="slidenum">
              <a:rPr lang="es-CR" smtClean="0"/>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5" name="Date Placeholder 4"/>
          <p:cNvSpPr>
            <a:spLocks noGrp="1"/>
          </p:cNvSpPr>
          <p:nvPr>
            <p:ph type="dt" sz="half" idx="10"/>
          </p:nvPr>
        </p:nvSpPr>
        <p:spPr/>
        <p:txBody>
          <a:bodyPr/>
          <a:lstStyle/>
          <a:p>
            <a:fld id="{1C45BFB7-2C69-40DE-ACE6-04C2DA496C8D}" type="datetimeFigureOut">
              <a:rPr lang="es-CR" smtClean="0"/>
              <a:t>13/1/2021</a:t>
            </a:fld>
            <a:endParaRPr lang="es-CR"/>
          </a:p>
        </p:txBody>
      </p:sp>
      <p:sp>
        <p:nvSpPr>
          <p:cNvPr id="6" name="Footer Placeholder 5"/>
          <p:cNvSpPr>
            <a:spLocks noGrp="1"/>
          </p:cNvSpPr>
          <p:nvPr>
            <p:ph type="ftr" sz="quarter" idx="11"/>
          </p:nvPr>
        </p:nvSpPr>
        <p:spPr/>
        <p:txBody>
          <a:bodyPr/>
          <a:lstStyle/>
          <a:p>
            <a:endParaRPr lang="es-CR"/>
          </a:p>
        </p:txBody>
      </p:sp>
      <p:sp>
        <p:nvSpPr>
          <p:cNvPr id="7" name="Slide Number Placeholder 6"/>
          <p:cNvSpPr>
            <a:spLocks noGrp="1"/>
          </p:cNvSpPr>
          <p:nvPr>
            <p:ph type="sldNum" sz="quarter" idx="12"/>
          </p:nvPr>
        </p:nvSpPr>
        <p:spPr/>
        <p:txBody>
          <a:bodyPr/>
          <a:lstStyle/>
          <a:p>
            <a:fld id="{B2F40DFA-871E-4FBA-8F88-8740935FE564}" type="slidenum">
              <a:rPr lang="es-CR" smtClean="0"/>
              <a:t>‹Nº›</a:t>
            </a:fld>
            <a:endParaRPr lang="es-CR"/>
          </a:p>
        </p:txBody>
      </p:sp>
      <p:sp>
        <p:nvSpPr>
          <p:cNvPr id="9" name="Content Placeholder 8"/>
          <p:cNvSpPr>
            <a:spLocks noGrp="1"/>
          </p:cNvSpPr>
          <p:nvPr>
            <p:ph sz="quarter" idx="13"/>
          </p:nvPr>
        </p:nvSpPr>
        <p:spPr>
          <a:xfrm>
            <a:off x="676655" y="2679192"/>
            <a:ext cx="3822192" cy="34472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C45BFB7-2C69-40DE-ACE6-04C2DA496C8D}" type="datetimeFigureOut">
              <a:rPr lang="es-CR" smtClean="0"/>
              <a:t>13/1/2021</a:t>
            </a:fld>
            <a:endParaRPr lang="es-CR"/>
          </a:p>
        </p:txBody>
      </p:sp>
      <p:sp>
        <p:nvSpPr>
          <p:cNvPr id="8" name="Footer Placeholder 7"/>
          <p:cNvSpPr>
            <a:spLocks noGrp="1"/>
          </p:cNvSpPr>
          <p:nvPr>
            <p:ph type="ftr" sz="quarter" idx="11"/>
          </p:nvPr>
        </p:nvSpPr>
        <p:spPr/>
        <p:txBody>
          <a:bodyPr/>
          <a:lstStyle/>
          <a:p>
            <a:endParaRPr lang="es-CR"/>
          </a:p>
        </p:txBody>
      </p:sp>
      <p:sp>
        <p:nvSpPr>
          <p:cNvPr id="9" name="Slide Number Placeholder 8"/>
          <p:cNvSpPr>
            <a:spLocks noGrp="1"/>
          </p:cNvSpPr>
          <p:nvPr>
            <p:ph type="sldNum" sz="quarter" idx="12"/>
          </p:nvPr>
        </p:nvSpPr>
        <p:spPr/>
        <p:txBody>
          <a:bodyPr/>
          <a:lstStyle/>
          <a:p>
            <a:fld id="{B2F40DFA-871E-4FBA-8F88-8740935FE564}" type="slidenum">
              <a:rPr lang="es-CR" smtClean="0"/>
              <a:t>‹Nº›</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1C45BFB7-2C69-40DE-ACE6-04C2DA496C8D}" type="datetimeFigureOut">
              <a:rPr lang="es-CR" smtClean="0"/>
              <a:t>13/1/2021</a:t>
            </a:fld>
            <a:endParaRPr lang="es-CR"/>
          </a:p>
        </p:txBody>
      </p:sp>
      <p:sp>
        <p:nvSpPr>
          <p:cNvPr id="4" name="Footer Placeholder 3"/>
          <p:cNvSpPr>
            <a:spLocks noGrp="1"/>
          </p:cNvSpPr>
          <p:nvPr>
            <p:ph type="ftr" sz="quarter" idx="11"/>
          </p:nvPr>
        </p:nvSpPr>
        <p:spPr/>
        <p:txBody>
          <a:bodyPr/>
          <a:lstStyle/>
          <a:p>
            <a:endParaRPr lang="es-CR"/>
          </a:p>
        </p:txBody>
      </p:sp>
      <p:sp>
        <p:nvSpPr>
          <p:cNvPr id="5" name="Slide Number Placeholder 4"/>
          <p:cNvSpPr>
            <a:spLocks noGrp="1"/>
          </p:cNvSpPr>
          <p:nvPr>
            <p:ph type="sldNum" sz="quarter" idx="12"/>
          </p:nvPr>
        </p:nvSpPr>
        <p:spPr/>
        <p:txBody>
          <a:bodyPr/>
          <a:lstStyle/>
          <a:p>
            <a:fld id="{B2F40DFA-871E-4FBA-8F88-8740935FE564}" type="slidenum">
              <a:rPr lang="es-CR" smtClean="0"/>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C45BFB7-2C69-40DE-ACE6-04C2DA496C8D}" type="datetimeFigureOut">
              <a:rPr lang="es-CR" smtClean="0"/>
              <a:t>13/1/2021</a:t>
            </a:fld>
            <a:endParaRPr lang="es-CR"/>
          </a:p>
        </p:txBody>
      </p:sp>
      <p:sp>
        <p:nvSpPr>
          <p:cNvPr id="3" name="Footer Placeholder 2"/>
          <p:cNvSpPr>
            <a:spLocks noGrp="1"/>
          </p:cNvSpPr>
          <p:nvPr>
            <p:ph type="ftr" sz="quarter" idx="11"/>
          </p:nvPr>
        </p:nvSpPr>
        <p:spPr/>
        <p:txBody>
          <a:bodyPr/>
          <a:lstStyle/>
          <a:p>
            <a:endParaRPr lang="es-CR"/>
          </a:p>
        </p:txBody>
      </p:sp>
      <p:sp>
        <p:nvSpPr>
          <p:cNvPr id="4" name="Slide Number Placeholder 3"/>
          <p:cNvSpPr>
            <a:spLocks noGrp="1"/>
          </p:cNvSpPr>
          <p:nvPr>
            <p:ph type="sldNum" sz="quarter" idx="12"/>
          </p:nvPr>
        </p:nvSpPr>
        <p:spPr/>
        <p:txBody>
          <a:bodyPr/>
          <a:lstStyle/>
          <a:p>
            <a:fld id="{B2F40DFA-871E-4FBA-8F88-8740935FE564}" type="slidenum">
              <a:rPr lang="es-CR" smtClean="0"/>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C45BFB7-2C69-40DE-ACE6-04C2DA496C8D}" type="datetimeFigureOut">
              <a:rPr lang="es-CR" smtClean="0"/>
              <a:t>13/1/2021</a:t>
            </a:fld>
            <a:endParaRPr lang="es-CR"/>
          </a:p>
        </p:txBody>
      </p:sp>
      <p:sp>
        <p:nvSpPr>
          <p:cNvPr id="6" name="Footer Placeholder 5"/>
          <p:cNvSpPr>
            <a:spLocks noGrp="1"/>
          </p:cNvSpPr>
          <p:nvPr>
            <p:ph type="ftr" sz="quarter" idx="11"/>
          </p:nvPr>
        </p:nvSpPr>
        <p:spPr/>
        <p:txBody>
          <a:bodyPr/>
          <a:lstStyle/>
          <a:p>
            <a:endParaRPr lang="es-CR"/>
          </a:p>
        </p:txBody>
      </p:sp>
      <p:sp>
        <p:nvSpPr>
          <p:cNvPr id="7" name="Slide Number Placeholder 6"/>
          <p:cNvSpPr>
            <a:spLocks noGrp="1"/>
          </p:cNvSpPr>
          <p:nvPr>
            <p:ph type="sldNum" sz="quarter" idx="12"/>
          </p:nvPr>
        </p:nvSpPr>
        <p:spPr/>
        <p:txBody>
          <a:bodyPr/>
          <a:lstStyle/>
          <a:p>
            <a:fld id="{B2F40DFA-871E-4FBA-8F88-8740935FE564}" type="slidenum">
              <a:rPr lang="es-CR" smtClean="0"/>
              <a:t>‹Nº›</a:t>
            </a:fld>
            <a:endParaRPr lang="es-C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C45BFB7-2C69-40DE-ACE6-04C2DA496C8D}" type="datetimeFigureOut">
              <a:rPr lang="es-CR" smtClean="0"/>
              <a:t>13/1/2021</a:t>
            </a:fld>
            <a:endParaRPr lang="es-CR"/>
          </a:p>
        </p:txBody>
      </p:sp>
      <p:sp>
        <p:nvSpPr>
          <p:cNvPr id="6" name="Footer Placeholder 5"/>
          <p:cNvSpPr>
            <a:spLocks noGrp="1"/>
          </p:cNvSpPr>
          <p:nvPr>
            <p:ph type="ftr" sz="quarter" idx="11"/>
          </p:nvPr>
        </p:nvSpPr>
        <p:spPr/>
        <p:txBody>
          <a:bodyPr/>
          <a:lstStyle/>
          <a:p>
            <a:endParaRPr lang="es-CR"/>
          </a:p>
        </p:txBody>
      </p:sp>
      <p:sp>
        <p:nvSpPr>
          <p:cNvPr id="7" name="Slide Number Placeholder 6"/>
          <p:cNvSpPr>
            <a:spLocks noGrp="1"/>
          </p:cNvSpPr>
          <p:nvPr>
            <p:ph type="sldNum" sz="quarter" idx="12"/>
          </p:nvPr>
        </p:nvSpPr>
        <p:spPr/>
        <p:txBody>
          <a:bodyPr/>
          <a:lstStyle/>
          <a:p>
            <a:fld id="{B2F40DFA-871E-4FBA-8F88-8740935FE564}" type="slidenum">
              <a:rPr lang="es-CR" smtClean="0"/>
              <a:t>‹Nº›</a:t>
            </a:fld>
            <a:endParaRPr lang="es-C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C45BFB7-2C69-40DE-ACE6-04C2DA496C8D}" type="datetimeFigureOut">
              <a:rPr lang="es-CR" smtClean="0"/>
              <a:t>13/1/2021</a:t>
            </a:fld>
            <a:endParaRPr lang="es-C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C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2F40DFA-871E-4FBA-8F88-8740935FE564}" type="slidenum">
              <a:rPr lang="es-CR" smtClean="0"/>
              <a:t>‹Nº›</a:t>
            </a:fld>
            <a:endParaRPr lang="es-C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mailto:mvegagarnier@gmail.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44824"/>
            <a:ext cx="7772400" cy="2448272"/>
          </a:xfrm>
        </p:spPr>
        <p:txBody>
          <a:bodyPr>
            <a:normAutofit fontScale="90000"/>
          </a:bodyPr>
          <a:lstStyle/>
          <a:p>
            <a:r>
              <a:rPr lang="es-CR" sz="3600" b="1" dirty="0">
                <a:latin typeface="Bookman Old Style" pitchFamily="18" charset="0"/>
              </a:rPr>
              <a:t>Curso: Movilidad Segura para las Mujeres</a:t>
            </a:r>
            <a:br>
              <a:rPr lang="es-CR" sz="3600" b="1" dirty="0">
                <a:latin typeface="Bookman Old Style" pitchFamily="18" charset="0"/>
              </a:rPr>
            </a:br>
            <a:br>
              <a:rPr lang="es-CR" sz="3600" b="1" dirty="0">
                <a:latin typeface="Bookman Old Style" pitchFamily="18" charset="0"/>
              </a:rPr>
            </a:br>
            <a:r>
              <a:rPr lang="es-CR" sz="3600" b="1" dirty="0">
                <a:latin typeface="Bookman Old Style" pitchFamily="18" charset="0"/>
              </a:rPr>
              <a:t>Tema: Masculinidades</a:t>
            </a:r>
            <a:br>
              <a:rPr lang="es-CR" sz="3600" dirty="0"/>
            </a:br>
            <a:br>
              <a:rPr lang="es-CR" sz="3600" dirty="0"/>
            </a:br>
            <a:endParaRPr lang="es-CR" sz="3600" b="1" dirty="0">
              <a:latin typeface="Bookman Old Style" pitchFamily="18" charset="0"/>
            </a:endParaRPr>
          </a:p>
        </p:txBody>
      </p:sp>
      <p:sp>
        <p:nvSpPr>
          <p:cNvPr id="3" name="2 Subtítulo"/>
          <p:cNvSpPr>
            <a:spLocks noGrp="1"/>
          </p:cNvSpPr>
          <p:nvPr>
            <p:ph type="subTitle" idx="1"/>
          </p:nvPr>
        </p:nvSpPr>
        <p:spPr>
          <a:xfrm>
            <a:off x="1371600" y="4293096"/>
            <a:ext cx="6400800" cy="1656184"/>
          </a:xfrm>
        </p:spPr>
        <p:txBody>
          <a:bodyPr>
            <a:normAutofit/>
          </a:bodyPr>
          <a:lstStyle/>
          <a:p>
            <a:pPr algn="r"/>
            <a:r>
              <a:rPr lang="es-CR" sz="2400" b="1" dirty="0">
                <a:latin typeface="Bookman Old Style" pitchFamily="18" charset="0"/>
              </a:rPr>
              <a:t>Marco Antonio Vega Garnier</a:t>
            </a:r>
          </a:p>
          <a:p>
            <a:pPr algn="r"/>
            <a:r>
              <a:rPr lang="es-CR" sz="2400" b="1" dirty="0">
                <a:latin typeface="Bookman Old Style" pitchFamily="18" charset="0"/>
              </a:rPr>
              <a:t>Asesor Red de Hombres por la Igualdad de Género en Costa Rica</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476673"/>
            <a:ext cx="2592288"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1511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564904"/>
            <a:ext cx="7408333" cy="3816424"/>
          </a:xfrm>
        </p:spPr>
        <p:txBody>
          <a:bodyPr>
            <a:normAutofit/>
          </a:bodyPr>
          <a:lstStyle/>
          <a:p>
            <a:pPr marL="0" indent="0">
              <a:buNone/>
            </a:pPr>
            <a:r>
              <a:rPr lang="es-CR" dirty="0">
                <a:latin typeface="Bookman Old Style" pitchFamily="18" charset="0"/>
              </a:rPr>
              <a:t>El patriarcado se manifiesta en contra de las mujeres, entre otras por las siguientes razones:</a:t>
            </a:r>
          </a:p>
          <a:p>
            <a:pPr marL="0" indent="0">
              <a:buNone/>
            </a:pPr>
            <a:r>
              <a:rPr lang="es-CR" dirty="0">
                <a:latin typeface="Bookman Old Style" pitchFamily="18" charset="0"/>
              </a:rPr>
              <a:t>1. Falta de ingresos o ingresos bajos.</a:t>
            </a:r>
          </a:p>
          <a:p>
            <a:pPr marL="0" indent="0">
              <a:buNone/>
            </a:pPr>
            <a:r>
              <a:rPr lang="es-CR" dirty="0">
                <a:latin typeface="Bookman Old Style" pitchFamily="18" charset="0"/>
              </a:rPr>
              <a:t>2. Trabajos precarios, inestables o de tiempo parcial.</a:t>
            </a:r>
          </a:p>
          <a:p>
            <a:pPr marL="0" indent="0">
              <a:buNone/>
            </a:pPr>
            <a:r>
              <a:rPr lang="es-CR" dirty="0">
                <a:latin typeface="Bookman Old Style" pitchFamily="18" charset="0"/>
              </a:rPr>
              <a:t>3. Trabajos asistenciales: División sexual del trabajo (cuido).</a:t>
            </a:r>
          </a:p>
          <a:p>
            <a:pPr marL="0" indent="0">
              <a:buNone/>
            </a:pPr>
            <a:r>
              <a:rPr lang="es-CR" dirty="0">
                <a:latin typeface="Bookman Old Style" pitchFamily="18" charset="0"/>
              </a:rPr>
              <a:t>4. Techo de cristal.</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Manifestaciones del Patriarcado</a:t>
            </a:r>
          </a:p>
        </p:txBody>
      </p:sp>
    </p:spTree>
    <p:extLst>
      <p:ext uri="{BB962C8B-B14F-4D97-AF65-F5344CB8AC3E}">
        <p14:creationId xmlns:p14="http://schemas.microsoft.com/office/powerpoint/2010/main" val="1368534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996951"/>
            <a:ext cx="7408333" cy="3129211"/>
          </a:xfrm>
        </p:spPr>
        <p:txBody>
          <a:bodyPr/>
          <a:lstStyle/>
          <a:p>
            <a:pPr marL="0" lvl="0" indent="0">
              <a:buNone/>
            </a:pPr>
            <a:r>
              <a:rPr lang="es-CR" b="1" dirty="0">
                <a:latin typeface="Bookman Old Style" pitchFamily="18" charset="0"/>
              </a:rPr>
              <a:t>1. Los hombres no lloran: </a:t>
            </a:r>
          </a:p>
          <a:p>
            <a:pPr marL="0" lvl="0" indent="0">
              <a:buNone/>
            </a:pPr>
            <a:r>
              <a:rPr lang="es-CR" dirty="0">
                <a:latin typeface="Bookman Old Style" pitchFamily="18" charset="0"/>
              </a:rPr>
              <a:t>La sociedad  ha enseñado a los hombres a reprimir sus emociones (relegando lo emocional a las mujeres, tachadas a la vez de débiles por ello). Eso es cosa de mujeres, de gays y de la infancia. </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p>
        </p:txBody>
      </p:sp>
    </p:spTree>
    <p:extLst>
      <p:ext uri="{BB962C8B-B14F-4D97-AF65-F5344CB8AC3E}">
        <p14:creationId xmlns:p14="http://schemas.microsoft.com/office/powerpoint/2010/main" val="776010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endParaRPr lang="es-CR" dirty="0"/>
          </a:p>
        </p:txBody>
      </p:sp>
      <p:sp>
        <p:nvSpPr>
          <p:cNvPr id="3" name="2 Título"/>
          <p:cNvSpPr>
            <a:spLocks noGrp="1"/>
          </p:cNvSpPr>
          <p:nvPr>
            <p:ph type="title"/>
          </p:nvPr>
        </p:nvSpPr>
        <p:spPr/>
        <p:txBody>
          <a:bodyPr/>
          <a:lstStyle/>
          <a:p>
            <a:endParaRPr lang="es-C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363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92896"/>
            <a:ext cx="7408333" cy="3633267"/>
          </a:xfrm>
        </p:spPr>
        <p:txBody>
          <a:bodyPr>
            <a:normAutofit lnSpcReduction="10000"/>
          </a:bodyPr>
          <a:lstStyle/>
          <a:p>
            <a:pPr marL="0" lvl="0" indent="0">
              <a:buNone/>
            </a:pPr>
            <a:r>
              <a:rPr lang="es-CR" b="1" dirty="0">
                <a:latin typeface="Bookman Old Style" pitchFamily="18" charset="0"/>
              </a:rPr>
              <a:t>2. Los hombres tienen que pelear (forma tradicional de resolver los conflictos):  </a:t>
            </a:r>
          </a:p>
          <a:p>
            <a:pPr marL="0" lvl="0" indent="0">
              <a:buNone/>
            </a:pPr>
            <a:r>
              <a:rPr lang="es-CR" dirty="0">
                <a:latin typeface="Bookman Old Style" pitchFamily="18" charset="0"/>
              </a:rPr>
              <a:t>La agresividad como forma de resolución de conflictos entre los hombres, obviando por completo la conversación. </a:t>
            </a:r>
          </a:p>
          <a:p>
            <a:pPr marL="0" lvl="0" indent="0">
              <a:buNone/>
            </a:pPr>
            <a:r>
              <a:rPr lang="es-CR" dirty="0">
                <a:latin typeface="Bookman Old Style" pitchFamily="18" charset="0"/>
              </a:rPr>
              <a:t>Las peleas no se dan solo entre ellos. La fuerza física y bruta y la legitimación del poder masculino también aparece como una forma de hacer callar mujeres o, incluso para conseguirlas aunque sea mediante la fuerza. </a:t>
            </a:r>
          </a:p>
          <a:p>
            <a:pPr marL="0" indent="0">
              <a:buNone/>
            </a:pPr>
            <a:endParaRPr lang="es-CR" dirty="0">
              <a:latin typeface="Bookman Old Style" pitchFamily="18" charset="0"/>
            </a:endParaRPr>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2567585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780927"/>
            <a:ext cx="7408333" cy="3345235"/>
          </a:xfrm>
        </p:spPr>
        <p:txBody>
          <a:bodyPr/>
          <a:lstStyle/>
          <a:p>
            <a:pPr marL="0" lvl="0" indent="0">
              <a:buNone/>
            </a:pPr>
            <a:r>
              <a:rPr lang="es-CR" b="1" dirty="0">
                <a:latin typeface="Bookman Old Style" pitchFamily="18" charset="0"/>
              </a:rPr>
              <a:t>3</a:t>
            </a:r>
            <a:r>
              <a:rPr lang="es-CR" b="1" i="1" dirty="0">
                <a:latin typeface="Bookman Old Style" pitchFamily="18" charset="0"/>
              </a:rPr>
              <a:t>. </a:t>
            </a:r>
            <a:r>
              <a:rPr lang="es-CR" b="1" dirty="0">
                <a:latin typeface="Bookman Old Style" pitchFamily="18" charset="0"/>
              </a:rPr>
              <a:t>Fútbol y ropa azul: cosas de hombres:  </a:t>
            </a:r>
            <a:r>
              <a:rPr lang="es-CR" dirty="0">
                <a:latin typeface="Bookman Old Style" pitchFamily="18" charset="0"/>
              </a:rPr>
              <a:t>Aunque, en apariencia, las cosas han ido cambiando esos modelos y esas presiones siguen existiendo las cuales obligan a los hombres a un comportamiento socialmente aceptable lo que da pie a que se sigan reproduciendo comportamientos machistas. </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4052302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0" lvl="0" indent="0">
              <a:buNone/>
            </a:pPr>
            <a:r>
              <a:rPr lang="es-CR" b="1" dirty="0">
                <a:latin typeface="Bookman Old Style" pitchFamily="18" charset="0"/>
              </a:rPr>
              <a:t>4. El hombre no puede ser maricón, un afeminado, un playo o un gay. </a:t>
            </a:r>
          </a:p>
          <a:p>
            <a:pPr marL="0" lvl="0" indent="0">
              <a:buNone/>
            </a:pPr>
            <a:r>
              <a:rPr lang="es-CR" dirty="0">
                <a:latin typeface="Bookman Old Style" pitchFamily="18" charset="0"/>
              </a:rPr>
              <a:t>Para el machismo hegemónico existen hombres de primera y de segunda.</a:t>
            </a:r>
          </a:p>
          <a:p>
            <a:pPr marL="0" lvl="0" indent="0">
              <a:buNone/>
            </a:pPr>
            <a:r>
              <a:rPr lang="es-CR" dirty="0">
                <a:latin typeface="Bookman Old Style" pitchFamily="18" charset="0"/>
              </a:rPr>
              <a:t>Cuando un niño no hace cosas de chicos se considera insultante. </a:t>
            </a:r>
          </a:p>
          <a:p>
            <a:pPr marL="0" lvl="0" indent="0">
              <a:buNone/>
            </a:pPr>
            <a:r>
              <a:rPr lang="es-CR" dirty="0">
                <a:latin typeface="Bookman Old Style" pitchFamily="18" charset="0"/>
              </a:rPr>
              <a:t>Usar lo femenino y lo gay como forma de desprestigio es misógino y homófobo. </a:t>
            </a:r>
          </a:p>
          <a:p>
            <a:pPr marL="0" lvl="0" indent="0">
              <a:buNone/>
            </a:pPr>
            <a:endParaRPr lang="es-CR" dirty="0">
              <a:latin typeface="Bookman Old Style" pitchFamily="18" charset="0"/>
            </a:endParaRPr>
          </a:p>
          <a:p>
            <a:endParaRPr lang="es-CR" dirty="0">
              <a:latin typeface="Bookman Old Style" pitchFamily="18" charset="0"/>
            </a:endParaRPr>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3213437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lvl="0" indent="0">
              <a:buNone/>
            </a:pPr>
            <a:r>
              <a:rPr lang="es-CR" dirty="0">
                <a:latin typeface="Bookman Old Style" pitchFamily="18" charset="0"/>
              </a:rPr>
              <a:t>Para el machismo patriarcal y hegemónico existe una única forma de ser hombre. Si alguno se sale del patrón no es considerado </a:t>
            </a:r>
            <a:r>
              <a:rPr lang="es-CR" i="1" dirty="0">
                <a:latin typeface="Bookman Old Style" pitchFamily="18" charset="0"/>
              </a:rPr>
              <a:t>hombre-hombre</a:t>
            </a:r>
            <a:r>
              <a:rPr lang="es-CR" dirty="0">
                <a:latin typeface="Bookman Old Style" pitchFamily="18" charset="0"/>
              </a:rPr>
              <a:t>, sino hombre de segunda. </a:t>
            </a:r>
          </a:p>
          <a:p>
            <a:pPr marL="0" lvl="0" indent="0">
              <a:buNone/>
            </a:pPr>
            <a:r>
              <a:rPr lang="es-CR" dirty="0">
                <a:latin typeface="Bookman Old Style" pitchFamily="18" charset="0"/>
              </a:rPr>
              <a:t>Este tipo de comportamiento sirve de base para la aparición de la masculinidad tóxica, </a:t>
            </a:r>
            <a:r>
              <a:rPr lang="es-CR" dirty="0" err="1">
                <a:latin typeface="Bookman Old Style" pitchFamily="18" charset="0"/>
              </a:rPr>
              <a:t>misógena</a:t>
            </a:r>
            <a:r>
              <a:rPr lang="es-CR" dirty="0">
                <a:latin typeface="Bookman Old Style" pitchFamily="18" charset="0"/>
              </a:rPr>
              <a:t> y homofóbica.</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1803374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92896"/>
            <a:ext cx="7408333" cy="3960440"/>
          </a:xfrm>
        </p:spPr>
        <p:txBody>
          <a:bodyPr>
            <a:noAutofit/>
          </a:bodyPr>
          <a:lstStyle/>
          <a:p>
            <a:pPr marL="0" lvl="0" indent="0">
              <a:buNone/>
            </a:pPr>
            <a:endParaRPr lang="es-CR" b="1" dirty="0">
              <a:latin typeface="Bookman Old Style" pitchFamily="18" charset="0"/>
            </a:endParaRPr>
          </a:p>
          <a:p>
            <a:pPr marL="0" lvl="0" indent="0">
              <a:buNone/>
            </a:pPr>
            <a:r>
              <a:rPr lang="es-CR" b="1" dirty="0">
                <a:latin typeface="Bookman Old Style" pitchFamily="18" charset="0"/>
              </a:rPr>
              <a:t>5. ¿Cómo no va a querer sexo? ¡para eso es hombre! (acoso callejero)</a:t>
            </a:r>
          </a:p>
          <a:p>
            <a:pPr marL="0" indent="0">
              <a:buNone/>
            </a:pPr>
            <a:r>
              <a:rPr lang="es-CR" dirty="0">
                <a:latin typeface="Bookman Old Style" pitchFamily="18" charset="0"/>
              </a:rPr>
              <a:t>Considerar al hombre como  una máquina sexual le genera problemas: Tienen que cumplir, a como haya lugar,  y se crea un modelo de hombre viril, seductor y muy hombre. Ente más conquistas y parejas sexuales tenga, más hombre es. </a:t>
            </a:r>
          </a:p>
          <a:p>
            <a:pPr marL="0" indent="0">
              <a:buNone/>
            </a:pPr>
            <a:endParaRPr lang="es-CR" dirty="0">
              <a:latin typeface="Bookman Old Style" pitchFamily="18" charset="0"/>
            </a:endParaRPr>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1989511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852935"/>
            <a:ext cx="7408333" cy="3273227"/>
          </a:xfrm>
        </p:spPr>
        <p:txBody>
          <a:bodyPr>
            <a:normAutofit/>
          </a:bodyPr>
          <a:lstStyle/>
          <a:p>
            <a:pPr marL="0" lvl="0" indent="0">
              <a:buNone/>
            </a:pPr>
            <a:r>
              <a:rPr lang="es-CR" b="1" dirty="0">
                <a:latin typeface="Bookman Old Style" pitchFamily="18" charset="0"/>
              </a:rPr>
              <a:t>6. Al hombre corresponsable le canta la gallina.</a:t>
            </a:r>
          </a:p>
          <a:p>
            <a:pPr marL="0" lvl="0" indent="0">
              <a:buNone/>
            </a:pPr>
            <a:r>
              <a:rPr lang="es-CR" dirty="0">
                <a:latin typeface="Bookman Old Style" pitchFamily="18" charset="0"/>
              </a:rPr>
              <a:t>La corresponsabilidad se ve como una debilidad masculina. A ese hombre que lleva la bolsa del súper o el coche de su hijo o hija niño es un chuchinga. ¡No es hombre!</a:t>
            </a:r>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3662296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92896"/>
            <a:ext cx="7408333" cy="3633267"/>
          </a:xfrm>
        </p:spPr>
        <p:txBody>
          <a:bodyPr>
            <a:noAutofit/>
          </a:bodyPr>
          <a:lstStyle/>
          <a:p>
            <a:pPr marL="0" indent="0">
              <a:buNone/>
            </a:pPr>
            <a:r>
              <a:rPr lang="es-CR" b="1" dirty="0">
                <a:latin typeface="Bookman Old Style" pitchFamily="18" charset="0"/>
              </a:rPr>
              <a:t>7. Así somos educados los hombres.</a:t>
            </a:r>
            <a:r>
              <a:rPr lang="es-CR" dirty="0">
                <a:latin typeface="Bookman Old Style" pitchFamily="18" charset="0"/>
              </a:rPr>
              <a:t> </a:t>
            </a:r>
          </a:p>
          <a:p>
            <a:pPr marL="0" indent="0">
              <a:buNone/>
            </a:pPr>
            <a:r>
              <a:rPr lang="es-CR" dirty="0">
                <a:latin typeface="Bookman Old Style" pitchFamily="18" charset="0"/>
              </a:rPr>
              <a:t>Existe la idea generalizada de que los hombres fuimos educados de tal forma que se nos impide expresar nuestras emociones o dedicarnos a actividades que, supuestamente, le corresponden a la mujer. Siempre debemos ser proveedores, dueños y señores de nuestro entorno y nos merecemos ser servidos por el resto del núcleo familiar (para eso trabajamos).</a:t>
            </a:r>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38222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780928"/>
            <a:ext cx="7408333" cy="3201218"/>
          </a:xfrm>
        </p:spPr>
        <p:txBody>
          <a:bodyPr>
            <a:noAutofit/>
          </a:bodyPr>
          <a:lstStyle/>
          <a:p>
            <a:pPr marL="0" indent="0" algn="just">
              <a:buNone/>
            </a:pPr>
            <a:r>
              <a:rPr lang="es-CR" dirty="0">
                <a:latin typeface="Bookman Old Style" pitchFamily="18" charset="0"/>
              </a:rPr>
              <a:t>Para ustedes: </a:t>
            </a:r>
          </a:p>
          <a:p>
            <a:pPr marL="0" indent="0" algn="just">
              <a:buNone/>
            </a:pPr>
            <a:r>
              <a:rPr lang="es-CR" dirty="0">
                <a:latin typeface="Bookman Old Style" pitchFamily="18" charset="0"/>
              </a:rPr>
              <a:t>1. ¿Qué significa ser hombre?</a:t>
            </a:r>
          </a:p>
          <a:p>
            <a:pPr marL="0" indent="0" algn="just">
              <a:buNone/>
            </a:pPr>
            <a:r>
              <a:rPr lang="es-CR" dirty="0">
                <a:latin typeface="Bookman Old Style" pitchFamily="18" charset="0"/>
              </a:rPr>
              <a:t>Durante su infancia y adolescencia: </a:t>
            </a:r>
          </a:p>
          <a:p>
            <a:pPr marL="0" indent="0" algn="just">
              <a:buNone/>
            </a:pPr>
            <a:r>
              <a:rPr lang="es-CR" dirty="0">
                <a:latin typeface="Bookman Old Style" pitchFamily="18" charset="0"/>
              </a:rPr>
              <a:t>2. ¿Cómo fueron enseñados o cómo aprendieron ustedes a ser hombres?</a:t>
            </a:r>
          </a:p>
          <a:p>
            <a:pPr marL="0" indent="0" algn="ctr">
              <a:buNone/>
            </a:pPr>
            <a:endParaRPr lang="es-CR" sz="3600" dirty="0">
              <a:latin typeface="Bookman Old Style" pitchFamily="18" charset="0"/>
            </a:endParaRPr>
          </a:p>
        </p:txBody>
      </p:sp>
      <p:sp>
        <p:nvSpPr>
          <p:cNvPr id="3" name="2 Título"/>
          <p:cNvSpPr>
            <a:spLocks noGrp="1"/>
          </p:cNvSpPr>
          <p:nvPr>
            <p:ph type="title"/>
          </p:nvPr>
        </p:nvSpPr>
        <p:spPr/>
        <p:txBody>
          <a:bodyPr>
            <a:normAutofit/>
          </a:bodyPr>
          <a:lstStyle/>
          <a:p>
            <a:endParaRPr lang="es-CR" sz="3600" b="1" dirty="0">
              <a:latin typeface="Bookman Old Style" pitchFamily="18" charset="0"/>
            </a:endParaRPr>
          </a:p>
        </p:txBody>
      </p:sp>
    </p:spTree>
    <p:extLst>
      <p:ext uri="{BB962C8B-B14F-4D97-AF65-F5344CB8AC3E}">
        <p14:creationId xmlns:p14="http://schemas.microsoft.com/office/powerpoint/2010/main" val="803401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852936"/>
            <a:ext cx="7408333" cy="3273227"/>
          </a:xfrm>
        </p:spPr>
        <p:txBody>
          <a:bodyPr>
            <a:normAutofit/>
          </a:bodyPr>
          <a:lstStyle/>
          <a:p>
            <a:pPr marL="0" indent="0">
              <a:buNone/>
            </a:pPr>
            <a:r>
              <a:rPr lang="es-CR" dirty="0">
                <a:latin typeface="Bookman Old Style" pitchFamily="18" charset="0"/>
              </a:rPr>
              <a:t>La masculinidad hegemónica produce  mucha resistencia en muchos hombres. Resistencia que es alimentada desde las redes sociales con discursos muy tradicionales que suponen el empoderamiento relacionado con la posición de privilegio que, durante muchos siglos, el hombre ha tenido sobre el resto.</a:t>
            </a: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Estereotipos de la masculinidad hegemónica</a:t>
            </a:r>
            <a:endParaRPr lang="es-CR" sz="3600" b="1" dirty="0"/>
          </a:p>
        </p:txBody>
      </p:sp>
    </p:spTree>
    <p:extLst>
      <p:ext uri="{BB962C8B-B14F-4D97-AF65-F5344CB8AC3E}">
        <p14:creationId xmlns:p14="http://schemas.microsoft.com/office/powerpoint/2010/main" val="242639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92896"/>
            <a:ext cx="7408333" cy="3816424"/>
          </a:xfrm>
        </p:spPr>
        <p:txBody>
          <a:bodyPr>
            <a:normAutofit/>
          </a:bodyPr>
          <a:lstStyle/>
          <a:p>
            <a:pPr marL="0" lvl="0" indent="0">
              <a:buNone/>
            </a:pPr>
            <a:r>
              <a:rPr lang="es-CR" dirty="0">
                <a:latin typeface="Bookman Old Style" pitchFamily="18" charset="0"/>
              </a:rPr>
              <a:t>Existen estereotipos asociados a los hombres como:</a:t>
            </a:r>
          </a:p>
          <a:p>
            <a:pPr marL="457200" lvl="0" indent="-457200">
              <a:buAutoNum type="arabicPeriod"/>
            </a:pPr>
            <a:r>
              <a:rPr lang="es-CR" dirty="0">
                <a:latin typeface="Bookman Old Style" pitchFamily="18" charset="0"/>
              </a:rPr>
              <a:t>La entrega al trabajo.</a:t>
            </a:r>
          </a:p>
          <a:p>
            <a:pPr marL="457200" lvl="0" indent="-457200">
              <a:buAutoNum type="arabicPeriod"/>
            </a:pPr>
            <a:r>
              <a:rPr lang="es-CR" dirty="0">
                <a:latin typeface="Bookman Old Style" pitchFamily="18" charset="0"/>
              </a:rPr>
              <a:t>El orgullo de destacar en los deportes. </a:t>
            </a:r>
          </a:p>
          <a:p>
            <a:pPr marL="457200" lvl="0" indent="-457200">
              <a:buAutoNum type="arabicPeriod"/>
            </a:pPr>
            <a:r>
              <a:rPr lang="es-CR" dirty="0">
                <a:latin typeface="Bookman Old Style" pitchFamily="18" charset="0"/>
              </a:rPr>
              <a:t>Ser el principal sostén de la familia.</a:t>
            </a:r>
          </a:p>
          <a:p>
            <a:pPr marL="0" lvl="0" indent="0">
              <a:buNone/>
            </a:pPr>
            <a:r>
              <a:rPr lang="es-CR" dirty="0">
                <a:latin typeface="Bookman Old Style" pitchFamily="18" charset="0"/>
              </a:rPr>
              <a:t>Estas conducta, en sí mismos, no deben ser, necesariamente, considerados tóxicos. </a:t>
            </a:r>
          </a:p>
          <a:p>
            <a:pPr marL="0" lvl="0" indent="0">
              <a:buNone/>
            </a:pPr>
            <a:r>
              <a:rPr lang="es-CR" dirty="0">
                <a:latin typeface="Bookman Old Style" pitchFamily="18" charset="0"/>
              </a:rPr>
              <a:t>El concepto de masculinidad tóxica enfatiza los efectos nocivos de estos y otros estereotipos.</a:t>
            </a:r>
          </a:p>
          <a:p>
            <a:pPr marL="0" indent="0">
              <a:buNone/>
            </a:pPr>
            <a:endParaRPr lang="es-CR" dirty="0"/>
          </a:p>
        </p:txBody>
      </p:sp>
      <p:sp>
        <p:nvSpPr>
          <p:cNvPr id="3" name="2 Título"/>
          <p:cNvSpPr>
            <a:spLocks noGrp="1"/>
          </p:cNvSpPr>
          <p:nvPr>
            <p:ph type="title"/>
          </p:nvPr>
        </p:nvSpPr>
        <p:spPr/>
        <p:txBody>
          <a:bodyPr/>
          <a:lstStyle/>
          <a:p>
            <a:r>
              <a:rPr lang="es-CR" b="1" dirty="0">
                <a:latin typeface="Bookman Old Style" pitchFamily="18" charset="0"/>
              </a:rPr>
              <a:t>Masculinidad Tóxica</a:t>
            </a:r>
            <a:endParaRPr lang="es-CR" dirty="0"/>
          </a:p>
        </p:txBody>
      </p:sp>
    </p:spTree>
    <p:extLst>
      <p:ext uri="{BB962C8B-B14F-4D97-AF65-F5344CB8AC3E}">
        <p14:creationId xmlns:p14="http://schemas.microsoft.com/office/powerpoint/2010/main" val="3678116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708920"/>
            <a:ext cx="7408333" cy="3816424"/>
          </a:xfrm>
        </p:spPr>
        <p:txBody>
          <a:bodyPr>
            <a:noAutofit/>
          </a:bodyPr>
          <a:lstStyle/>
          <a:p>
            <a:pPr marL="0" indent="0">
              <a:buNone/>
            </a:pPr>
            <a:r>
              <a:rPr lang="es-CR" dirty="0">
                <a:latin typeface="Bookman Old Style" pitchFamily="18" charset="0"/>
              </a:rPr>
              <a:t>Cuando los comportamientos se enfatizan en la masculinidad hegemónica, se genera daño a los propios hombres y al resto, surge la masculinidad tóxica.</a:t>
            </a:r>
          </a:p>
          <a:p>
            <a:pPr marL="0" lvl="0" indent="0">
              <a:buNone/>
            </a:pPr>
            <a:r>
              <a:rPr lang="es-CR" dirty="0">
                <a:latin typeface="Bookman Old Style" pitchFamily="18" charset="0"/>
              </a:rPr>
              <a:t>Aparece cuando el hombre muestra actitudes misóginas u homófobas o cuando ejerce violencia de cualquier tipo y en contra de sí mismo y del resto.</a:t>
            </a:r>
          </a:p>
          <a:p>
            <a:pPr marL="0" indent="0">
              <a:buNone/>
            </a:pPr>
            <a:endParaRPr lang="es-CR" dirty="0">
              <a:latin typeface="Bookman Old Style" pitchFamily="18" charset="0"/>
            </a:endParaRPr>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 Tóxica</a:t>
            </a:r>
            <a:endParaRPr lang="es-CR" sz="3600" dirty="0"/>
          </a:p>
        </p:txBody>
      </p:sp>
    </p:spTree>
    <p:extLst>
      <p:ext uri="{BB962C8B-B14F-4D97-AF65-F5344CB8AC3E}">
        <p14:creationId xmlns:p14="http://schemas.microsoft.com/office/powerpoint/2010/main" val="3408359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lgn="ctr">
              <a:buNone/>
            </a:pPr>
            <a:r>
              <a:rPr lang="es-CR" sz="3600" dirty="0">
                <a:latin typeface="Bookman Old Style" pitchFamily="18" charset="0"/>
              </a:rPr>
              <a:t>Consecuencias negativas generadas a partir del comportamiento machista </a:t>
            </a:r>
          </a:p>
        </p:txBody>
      </p:sp>
      <p:sp>
        <p:nvSpPr>
          <p:cNvPr id="3" name="2 Título"/>
          <p:cNvSpPr>
            <a:spLocks noGrp="1"/>
          </p:cNvSpPr>
          <p:nvPr>
            <p:ph type="title"/>
          </p:nvPr>
        </p:nvSpPr>
        <p:spPr/>
        <p:txBody>
          <a:bodyPr/>
          <a:lstStyle/>
          <a:p>
            <a:endParaRPr lang="es-CR" dirty="0"/>
          </a:p>
        </p:txBody>
      </p:sp>
    </p:spTree>
    <p:extLst>
      <p:ext uri="{BB962C8B-B14F-4D97-AF65-F5344CB8AC3E}">
        <p14:creationId xmlns:p14="http://schemas.microsoft.com/office/powerpoint/2010/main" val="3779065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CR" sz="3600" dirty="0">
                <a:latin typeface="Bookman Old Style" pitchFamily="18" charset="0"/>
              </a:rPr>
              <a:t>Participación de mujeres y hombres en el trabajo doméstico</a:t>
            </a:r>
          </a:p>
        </p:txBody>
      </p:sp>
      <p:pic>
        <p:nvPicPr>
          <p:cNvPr id="4" name="3 Marcador de contenido">
            <a:extLst>
              <a:ext uri="{FF2B5EF4-FFF2-40B4-BE49-F238E27FC236}">
                <a16:creationId xmlns:a16="http://schemas.microsoft.com/office/drawing/2014/main" id="{57E51507-C080-4007-981A-071CD64983A4}"/>
              </a:ext>
            </a:extLst>
          </p:cNvPr>
          <p:cNvPicPr>
            <a:picLocks noGrp="1" noChangeAspect="1"/>
          </p:cNvPicPr>
          <p:nvPr>
            <p:ph idx="1"/>
          </p:nvPr>
        </p:nvPicPr>
        <p:blipFill rotWithShape="1">
          <a:blip r:embed="rId2"/>
          <a:srcRect l="18780" t="27523" r="29513" b="15648"/>
          <a:stretch/>
        </p:blipFill>
        <p:spPr>
          <a:xfrm>
            <a:off x="827584" y="2348880"/>
            <a:ext cx="7416823" cy="4248472"/>
          </a:xfrm>
          <a:prstGeom prst="rect">
            <a:avLst/>
          </a:prstGeom>
        </p:spPr>
      </p:pic>
    </p:spTree>
    <p:extLst>
      <p:ext uri="{BB962C8B-B14F-4D97-AF65-F5344CB8AC3E}">
        <p14:creationId xmlns:p14="http://schemas.microsoft.com/office/powerpoint/2010/main" val="457514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620688"/>
            <a:ext cx="8229600" cy="1440160"/>
          </a:xfrm>
        </p:spPr>
        <p:txBody>
          <a:bodyPr>
            <a:normAutofit fontScale="90000"/>
          </a:bodyPr>
          <a:lstStyle/>
          <a:p>
            <a:r>
              <a:rPr lang="es-CR" sz="3100" dirty="0">
                <a:latin typeface="Bookman Old Style" pitchFamily="18" charset="0"/>
              </a:rPr>
              <a:t>TIEMPO DESTINADO A ACTIVIDADES DE TRABAJO DOMÉSTICO NO REMUNERADO</a:t>
            </a:r>
            <a:br>
              <a:rPr lang="es-CR" dirty="0"/>
            </a:br>
            <a:endParaRPr lang="es-CR" dirty="0"/>
          </a:p>
        </p:txBody>
      </p:sp>
      <p:pic>
        <p:nvPicPr>
          <p:cNvPr id="4" name="Imagen 1" descr="Imagen 1"/>
          <p:cNvPicPr>
            <a:picLocks noGrp="1" noChangeAspect="1"/>
          </p:cNvPicPr>
          <p:nvPr>
            <p:ph idx="1"/>
          </p:nvPr>
        </p:nvPicPr>
        <p:blipFill>
          <a:blip r:embed="rId2"/>
          <a:srcRect l="20933" t="31152" r="25367" b="18522"/>
          <a:stretch>
            <a:fillRect/>
          </a:stretch>
        </p:blipFill>
        <p:spPr>
          <a:xfrm>
            <a:off x="755576" y="2420888"/>
            <a:ext cx="7632848" cy="3960440"/>
          </a:xfrm>
          <a:prstGeom prst="rect">
            <a:avLst/>
          </a:prstGeom>
          <a:ln w="12700">
            <a:miter lim="400000"/>
          </a:ln>
        </p:spPr>
      </p:pic>
    </p:spTree>
    <p:extLst>
      <p:ext uri="{BB962C8B-B14F-4D97-AF65-F5344CB8AC3E}">
        <p14:creationId xmlns:p14="http://schemas.microsoft.com/office/powerpoint/2010/main" val="39561329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38328"/>
            <a:ext cx="8229600" cy="1794528"/>
          </a:xfrm>
        </p:spPr>
        <p:txBody>
          <a:bodyPr>
            <a:noAutofit/>
          </a:bodyPr>
          <a:lstStyle/>
          <a:p>
            <a:r>
              <a:rPr lang="es-CR" sz="2800" dirty="0">
                <a:latin typeface="Bookman Old Style" pitchFamily="18" charset="0"/>
              </a:rPr>
              <a:t>DISTRIBUCIÓN DE LAS ACTIVIDADES DE TRABAJO DOMÉSTICO NO REMUNERADO</a:t>
            </a:r>
            <a:br>
              <a:rPr lang="es-CR" sz="2800" dirty="0">
                <a:latin typeface="Bookman Old Style" pitchFamily="18" charset="0"/>
              </a:rPr>
            </a:br>
            <a:endParaRPr lang="es-CR" sz="2800" dirty="0">
              <a:latin typeface="Bookman Old Style" pitchFamily="18" charset="0"/>
            </a:endParaRPr>
          </a:p>
        </p:txBody>
      </p:sp>
      <p:sp>
        <p:nvSpPr>
          <p:cNvPr id="5" name="4 Marcador de contenido"/>
          <p:cNvSpPr>
            <a:spLocks noGrp="1"/>
          </p:cNvSpPr>
          <p:nvPr>
            <p:ph idx="1"/>
          </p:nvPr>
        </p:nvSpPr>
        <p:spPr/>
        <p:txBody>
          <a:bodyPr/>
          <a:lstStyle/>
          <a:p>
            <a:pPr marL="0" indent="0">
              <a:buNone/>
            </a:pPr>
            <a:endParaRPr lang="es-CR" dirty="0"/>
          </a:p>
        </p:txBody>
      </p:sp>
      <p:pic>
        <p:nvPicPr>
          <p:cNvPr id="6" name="5 Imagen" descr="Imagen 1"/>
          <p:cNvPicPr>
            <a:picLocks noChangeAspect="1"/>
          </p:cNvPicPr>
          <p:nvPr/>
        </p:nvPicPr>
        <p:blipFill>
          <a:blip r:embed="rId2"/>
          <a:srcRect l="20754" t="26481" r="23941" b="16344"/>
          <a:stretch>
            <a:fillRect/>
          </a:stretch>
        </p:blipFill>
        <p:spPr>
          <a:xfrm>
            <a:off x="395536" y="2420888"/>
            <a:ext cx="8568952" cy="4104456"/>
          </a:xfrm>
          <a:prstGeom prst="rect">
            <a:avLst/>
          </a:prstGeom>
          <a:ln w="12700">
            <a:miter lim="400000"/>
          </a:ln>
        </p:spPr>
      </p:pic>
    </p:spTree>
    <p:extLst>
      <p:ext uri="{BB962C8B-B14F-4D97-AF65-F5344CB8AC3E}">
        <p14:creationId xmlns:p14="http://schemas.microsoft.com/office/powerpoint/2010/main" val="516576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CR" sz="3600" dirty="0">
                <a:latin typeface="Bookman Old Style" pitchFamily="18" charset="0"/>
              </a:rPr>
              <a:t>Homicidios dolosos por mes según año y sexo (2015-2018) </a:t>
            </a:r>
          </a:p>
        </p:txBody>
      </p:sp>
      <p:pic>
        <p:nvPicPr>
          <p:cNvPr id="4" name="3 Marcador de contenido">
            <a:extLst>
              <a:ext uri="{FF2B5EF4-FFF2-40B4-BE49-F238E27FC236}">
                <a16:creationId xmlns:a16="http://schemas.microsoft.com/office/drawing/2014/main" id="{8F5140FB-35C5-48D6-8D4C-0C918C19384C}"/>
              </a:ext>
            </a:extLst>
          </p:cNvPr>
          <p:cNvPicPr>
            <a:picLocks noGrp="1" noChangeAspect="1"/>
          </p:cNvPicPr>
          <p:nvPr>
            <p:ph idx="1"/>
          </p:nvPr>
        </p:nvPicPr>
        <p:blipFill rotWithShape="1">
          <a:blip r:embed="rId2"/>
          <a:srcRect l="8171" t="17328" r="60609" b="40809"/>
          <a:stretch/>
        </p:blipFill>
        <p:spPr>
          <a:xfrm>
            <a:off x="683568" y="2708920"/>
            <a:ext cx="5517233" cy="3672407"/>
          </a:xfrm>
          <a:prstGeom prst="rect">
            <a:avLst/>
          </a:prstGeom>
        </p:spPr>
      </p:pic>
      <p:pic>
        <p:nvPicPr>
          <p:cNvPr id="5" name="4 Imagen">
            <a:extLst>
              <a:ext uri="{FF2B5EF4-FFF2-40B4-BE49-F238E27FC236}">
                <a16:creationId xmlns:a16="http://schemas.microsoft.com/office/drawing/2014/main" id="{C75FBD5A-ED74-41D7-B9AE-8740B77239A1}"/>
              </a:ext>
            </a:extLst>
          </p:cNvPr>
          <p:cNvPicPr>
            <a:picLocks noChangeAspect="1"/>
          </p:cNvPicPr>
          <p:nvPr/>
        </p:nvPicPr>
        <p:blipFill rotWithShape="1">
          <a:blip r:embed="rId2"/>
          <a:srcRect l="40609" t="29692" r="47805" b="50000"/>
          <a:stretch/>
        </p:blipFill>
        <p:spPr>
          <a:xfrm>
            <a:off x="7020272" y="3645024"/>
            <a:ext cx="1800200" cy="2520280"/>
          </a:xfrm>
          <a:prstGeom prst="rect">
            <a:avLst/>
          </a:prstGeom>
        </p:spPr>
      </p:pic>
    </p:spTree>
    <p:extLst>
      <p:ext uri="{BB962C8B-B14F-4D97-AF65-F5344CB8AC3E}">
        <p14:creationId xmlns:p14="http://schemas.microsoft.com/office/powerpoint/2010/main" val="2062149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es-CR" dirty="0">
                <a:latin typeface="Bookman Old Style" pitchFamily="18" charset="0"/>
              </a:rPr>
              <a:t>Según el Departamento de Investigación y Estadística del Ministerio de Justicia y Paz para diciembre del 2017  el 92.4% de la población en el sistema penitenciario de Costa Rica estaba constituida por hombres.</a:t>
            </a:r>
          </a:p>
          <a:p>
            <a:pPr marL="0" indent="0">
              <a:buNone/>
            </a:pPr>
            <a:endParaRPr lang="es-CR" dirty="0"/>
          </a:p>
        </p:txBody>
      </p:sp>
      <p:sp>
        <p:nvSpPr>
          <p:cNvPr id="3" name="2 Título"/>
          <p:cNvSpPr>
            <a:spLocks noGrp="1"/>
          </p:cNvSpPr>
          <p:nvPr>
            <p:ph type="title"/>
          </p:nvPr>
        </p:nvSpPr>
        <p:spPr/>
        <p:txBody>
          <a:bodyPr/>
          <a:lstStyle/>
          <a:p>
            <a:r>
              <a:rPr lang="es-CR" dirty="0">
                <a:latin typeface="Bookman Old Style" pitchFamily="18" charset="0"/>
              </a:rPr>
              <a:t>Población privada de libertad</a:t>
            </a:r>
            <a:endParaRPr lang="es-CR" dirty="0"/>
          </a:p>
        </p:txBody>
      </p:sp>
    </p:spTree>
    <p:extLst>
      <p:ext uri="{BB962C8B-B14F-4D97-AF65-F5344CB8AC3E}">
        <p14:creationId xmlns:p14="http://schemas.microsoft.com/office/powerpoint/2010/main" val="714915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CR" sz="3600" dirty="0">
                <a:latin typeface="Bookman Old Style" pitchFamily="18" charset="0"/>
              </a:rPr>
              <a:t>Tasa de mortalidad por accidentes en carretera</a:t>
            </a:r>
          </a:p>
        </p:txBody>
      </p:sp>
      <p:pic>
        <p:nvPicPr>
          <p:cNvPr id="4" name="Marcador de contenido 3">
            <a:extLst>
              <a:ext uri="{FF2B5EF4-FFF2-40B4-BE49-F238E27FC236}">
                <a16:creationId xmlns:a16="http://schemas.microsoft.com/office/drawing/2014/main" id="{107AB4A6-012E-4C20-B719-FA73B4CF3ED9}"/>
              </a:ext>
            </a:extLst>
          </p:cNvPr>
          <p:cNvPicPr>
            <a:picLocks noGrp="1" noChangeAspect="1"/>
          </p:cNvPicPr>
          <p:nvPr>
            <p:ph idx="1"/>
          </p:nvPr>
        </p:nvPicPr>
        <p:blipFill rotWithShape="1">
          <a:blip r:embed="rId2"/>
          <a:srcRect l="7927" t="32295" r="60732" b="29746"/>
          <a:stretch/>
        </p:blipFill>
        <p:spPr>
          <a:xfrm>
            <a:off x="323528" y="1916832"/>
            <a:ext cx="6048672" cy="4824536"/>
          </a:xfrm>
          <a:prstGeom prst="rect">
            <a:avLst/>
          </a:prstGeom>
        </p:spPr>
      </p:pic>
      <p:sp>
        <p:nvSpPr>
          <p:cNvPr id="5" name="4 Rectángulo"/>
          <p:cNvSpPr/>
          <p:nvPr/>
        </p:nvSpPr>
        <p:spPr>
          <a:xfrm>
            <a:off x="6660232" y="2967335"/>
            <a:ext cx="2232248" cy="1569660"/>
          </a:xfrm>
          <a:prstGeom prst="rect">
            <a:avLst/>
          </a:prstGeom>
        </p:spPr>
        <p:txBody>
          <a:bodyPr wrap="square">
            <a:spAutoFit/>
          </a:bodyPr>
          <a:lstStyle/>
          <a:p>
            <a:r>
              <a:rPr lang="es-CO" sz="1600" dirty="0"/>
              <a:t>Los hombres tienen el </a:t>
            </a:r>
            <a:r>
              <a:rPr lang="es-CO" sz="1600" b="1" dirty="0">
                <a:solidFill>
                  <a:srgbClr val="FF0000"/>
                </a:solidFill>
              </a:rPr>
              <a:t>70%</a:t>
            </a:r>
            <a:r>
              <a:rPr lang="es-CO" sz="1600" dirty="0"/>
              <a:t> de las licencias de conducción, pero representan el </a:t>
            </a:r>
            <a:r>
              <a:rPr lang="es-CO" sz="1600" b="1" dirty="0">
                <a:solidFill>
                  <a:srgbClr val="FF0000"/>
                </a:solidFill>
              </a:rPr>
              <a:t>85%</a:t>
            </a:r>
            <a:r>
              <a:rPr lang="es-CO" sz="1600" dirty="0"/>
              <a:t> de las muertes en carretera.</a:t>
            </a:r>
          </a:p>
        </p:txBody>
      </p:sp>
    </p:spTree>
    <p:extLst>
      <p:ext uri="{BB962C8B-B14F-4D97-AF65-F5344CB8AC3E}">
        <p14:creationId xmlns:p14="http://schemas.microsoft.com/office/powerpoint/2010/main" val="1419982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348880"/>
            <a:ext cx="7408333" cy="3777283"/>
          </a:xfrm>
        </p:spPr>
        <p:txBody>
          <a:bodyPr>
            <a:normAutofit lnSpcReduction="10000"/>
          </a:bodyPr>
          <a:lstStyle/>
          <a:p>
            <a:pPr marL="0" indent="0">
              <a:buNone/>
            </a:pPr>
            <a:r>
              <a:rPr lang="es-CR" dirty="0">
                <a:latin typeface="Bookman Old Style" pitchFamily="18" charset="0"/>
              </a:rPr>
              <a:t>Como respuesta a esas dos preguntas surgen respuestas basadas en la tradición, en nuestra forma de pensar y en lo que es socialmente aceptado: </a:t>
            </a:r>
          </a:p>
          <a:p>
            <a:pPr marL="0" indent="0">
              <a:buNone/>
            </a:pPr>
            <a:r>
              <a:rPr lang="es-CR" dirty="0">
                <a:latin typeface="Bookman Old Style" pitchFamily="18" charset="0"/>
              </a:rPr>
              <a:t>1. No ser mujer ni nada que se parezca a lo femenino.</a:t>
            </a:r>
          </a:p>
          <a:p>
            <a:pPr marL="0" indent="0">
              <a:buNone/>
            </a:pPr>
            <a:r>
              <a:rPr lang="es-CR" dirty="0">
                <a:latin typeface="Bookman Old Style" pitchFamily="18" charset="0"/>
              </a:rPr>
              <a:t>2. Poseer un cuerpo con atributos genitales masculinos. </a:t>
            </a:r>
          </a:p>
          <a:p>
            <a:pPr marL="0" indent="0">
              <a:buNone/>
            </a:pPr>
            <a:r>
              <a:rPr lang="es-CR" dirty="0">
                <a:latin typeface="Bookman Old Style" pitchFamily="18" charset="0"/>
              </a:rPr>
              <a:t>3. Comportarse y actuar como se espera de nosotros, como hombres. </a:t>
            </a:r>
          </a:p>
          <a:p>
            <a:pPr marL="0" indent="0">
              <a:buNone/>
            </a:pPr>
            <a:endParaRPr lang="es-CR" dirty="0">
              <a:latin typeface="Bookman Old Style" pitchFamily="18" charset="0"/>
            </a:endParaRPr>
          </a:p>
        </p:txBody>
      </p:sp>
      <p:sp>
        <p:nvSpPr>
          <p:cNvPr id="3" name="2 Título"/>
          <p:cNvSpPr>
            <a:spLocks noGrp="1"/>
          </p:cNvSpPr>
          <p:nvPr>
            <p:ph type="title"/>
          </p:nvPr>
        </p:nvSpPr>
        <p:spPr/>
        <p:txBody>
          <a:bodyPr>
            <a:normAutofit/>
          </a:bodyPr>
          <a:lstStyle/>
          <a:p>
            <a:r>
              <a:rPr lang="es-CR" sz="3600" dirty="0">
                <a:latin typeface="Bookman Old Style" pitchFamily="18" charset="0"/>
              </a:rPr>
              <a:t>Respuestas tradicionales</a:t>
            </a:r>
          </a:p>
        </p:txBody>
      </p:sp>
    </p:spTree>
    <p:extLst>
      <p:ext uri="{BB962C8B-B14F-4D97-AF65-F5344CB8AC3E}">
        <p14:creationId xmlns:p14="http://schemas.microsoft.com/office/powerpoint/2010/main" val="29319257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endParaRPr lang="es-CR" dirty="0">
              <a:latin typeface="Bookman Old Style" pitchFamily="18" charset="0"/>
            </a:endParaRPr>
          </a:p>
          <a:p>
            <a:pPr marL="0" indent="0">
              <a:buNone/>
            </a:pPr>
            <a:endParaRPr lang="es-CR" dirty="0">
              <a:latin typeface="Bookman Old Style" pitchFamily="18" charset="0"/>
            </a:endParaRPr>
          </a:p>
          <a:p>
            <a:pPr marL="0" indent="0">
              <a:buNone/>
            </a:pPr>
            <a:endParaRPr lang="es-CR" dirty="0">
              <a:latin typeface="Bookman Old Style" pitchFamily="18" charset="0"/>
            </a:endParaRPr>
          </a:p>
          <a:p>
            <a:pPr marL="0" indent="0" algn="ctr">
              <a:buNone/>
            </a:pPr>
            <a:r>
              <a:rPr lang="es-CR" dirty="0">
                <a:latin typeface="Bookman Old Style" pitchFamily="18" charset="0"/>
              </a:rPr>
              <a:t>4 de cada 5 conductores ebrios son hombres</a:t>
            </a:r>
          </a:p>
        </p:txBody>
      </p:sp>
      <p:sp>
        <p:nvSpPr>
          <p:cNvPr id="3" name="2 Título"/>
          <p:cNvSpPr>
            <a:spLocks noGrp="1"/>
          </p:cNvSpPr>
          <p:nvPr>
            <p:ph type="title"/>
          </p:nvPr>
        </p:nvSpPr>
        <p:spPr/>
        <p:txBody>
          <a:bodyPr/>
          <a:lstStyle/>
          <a:p>
            <a:endParaRPr lang="es-CR"/>
          </a:p>
        </p:txBody>
      </p:sp>
    </p:spTree>
    <p:extLst>
      <p:ext uri="{BB962C8B-B14F-4D97-AF65-F5344CB8AC3E}">
        <p14:creationId xmlns:p14="http://schemas.microsoft.com/office/powerpoint/2010/main" val="1989263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flipV="1">
            <a:off x="457200" y="116632"/>
            <a:ext cx="8229600" cy="98297"/>
          </a:xfrm>
        </p:spPr>
        <p:txBody>
          <a:bodyPr>
            <a:normAutofit fontScale="90000"/>
          </a:bodyPr>
          <a:lstStyle/>
          <a:p>
            <a:endParaRPr lang="es-CR" dirty="0"/>
          </a:p>
        </p:txBody>
      </p:sp>
      <p:pic>
        <p:nvPicPr>
          <p:cNvPr id="4" name="Marcador de contenido 3">
            <a:extLst>
              <a:ext uri="{FF2B5EF4-FFF2-40B4-BE49-F238E27FC236}">
                <a16:creationId xmlns:a16="http://schemas.microsoft.com/office/drawing/2014/main" id="{B3BEFD9E-8DB4-496B-8C8A-1E3218418A69}"/>
              </a:ext>
            </a:extLst>
          </p:cNvPr>
          <p:cNvPicPr>
            <a:picLocks noGrp="1" noChangeAspect="1"/>
          </p:cNvPicPr>
          <p:nvPr>
            <p:ph idx="1"/>
          </p:nvPr>
        </p:nvPicPr>
        <p:blipFill rotWithShape="1">
          <a:blip r:embed="rId2"/>
          <a:srcRect l="3293" t="29359" r="37927" b="6891"/>
          <a:stretch/>
        </p:blipFill>
        <p:spPr>
          <a:xfrm>
            <a:off x="539552" y="620688"/>
            <a:ext cx="8136904" cy="5904656"/>
          </a:xfrm>
          <a:prstGeom prst="rect">
            <a:avLst/>
          </a:prstGeom>
        </p:spPr>
      </p:pic>
    </p:spTree>
    <p:extLst>
      <p:ext uri="{BB962C8B-B14F-4D97-AF65-F5344CB8AC3E}">
        <p14:creationId xmlns:p14="http://schemas.microsoft.com/office/powerpoint/2010/main" val="1210862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es-CR" dirty="0">
                <a:latin typeface="Bookman Old Style" pitchFamily="18" charset="0"/>
              </a:rPr>
              <a:t>Cuando hablamos de masculinidades en construcción o alternativas debemos hacer referencia a aquellos hombres que han entendido que la hegemonía patriarcal, el machismo hegemónico y la masculinidad tóxica constituyen comportamientos perjudiciales para ellos mismos y para el resto. </a:t>
            </a:r>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Masculinidades en Construcción (Alternativas)</a:t>
            </a:r>
          </a:p>
        </p:txBody>
      </p:sp>
    </p:spTree>
    <p:extLst>
      <p:ext uri="{BB962C8B-B14F-4D97-AF65-F5344CB8AC3E}">
        <p14:creationId xmlns:p14="http://schemas.microsoft.com/office/powerpoint/2010/main" val="1954101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924944"/>
            <a:ext cx="7408333" cy="3201219"/>
          </a:xfrm>
        </p:spPr>
        <p:txBody>
          <a:bodyPr>
            <a:normAutofit/>
          </a:bodyPr>
          <a:lstStyle/>
          <a:p>
            <a:pPr marL="0" lvl="0" indent="0">
              <a:buNone/>
            </a:pPr>
            <a:r>
              <a:rPr lang="es-CR" dirty="0">
                <a:latin typeface="Bookman Old Style" pitchFamily="18" charset="0"/>
              </a:rPr>
              <a:t>La definición de la nuevas masculinidades o masculinidades alternativas se construye como una respuesta a la masculinidad tradicional.</a:t>
            </a:r>
          </a:p>
          <a:p>
            <a:pPr marL="0" lvl="0" indent="0">
              <a:buNone/>
            </a:pPr>
            <a:r>
              <a:rPr lang="es-CR" dirty="0">
                <a:latin typeface="Bookman Old Style" pitchFamily="18" charset="0"/>
              </a:rPr>
              <a:t>Para lograr esta construcción es necesario tomar conciencia de la necesidad de destruir o deconstruir las ideas o conceptos de la masculinidad tradicional.</a:t>
            </a:r>
          </a:p>
          <a:p>
            <a:pPr marL="0" indent="0">
              <a:buNone/>
            </a:pPr>
            <a:endParaRPr lang="es-CR" dirty="0"/>
          </a:p>
        </p:txBody>
      </p:sp>
      <p:sp>
        <p:nvSpPr>
          <p:cNvPr id="3" name="2 Título"/>
          <p:cNvSpPr>
            <a:spLocks noGrp="1"/>
          </p:cNvSpPr>
          <p:nvPr>
            <p:ph type="title"/>
          </p:nvPr>
        </p:nvSpPr>
        <p:spPr>
          <a:xfrm>
            <a:off x="467544" y="332656"/>
            <a:ext cx="8229600" cy="1584176"/>
          </a:xfrm>
        </p:spPr>
        <p:txBody>
          <a:bodyPr>
            <a:normAutofit/>
          </a:bodyPr>
          <a:lstStyle/>
          <a:p>
            <a:r>
              <a:rPr lang="es-CR" sz="3600" b="1" dirty="0">
                <a:latin typeface="Bookman Old Style" pitchFamily="18" charset="0"/>
              </a:rPr>
              <a:t>Masculinidades en Construcción (Alternativas)</a:t>
            </a:r>
            <a:endParaRPr lang="es-CR" sz="3600" b="1" dirty="0"/>
          </a:p>
        </p:txBody>
      </p:sp>
    </p:spTree>
    <p:extLst>
      <p:ext uri="{BB962C8B-B14F-4D97-AF65-F5344CB8AC3E}">
        <p14:creationId xmlns:p14="http://schemas.microsoft.com/office/powerpoint/2010/main" val="8667707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lvl="0" indent="0">
              <a:buNone/>
            </a:pPr>
            <a:r>
              <a:rPr lang="es-CR" dirty="0">
                <a:latin typeface="Bookman Old Style" pitchFamily="18" charset="0"/>
              </a:rPr>
              <a:t>Hoy en día, cada vez más hombres han decidido vivir una relación de igualdad con sus parejas y realizan diferentes actividades que les permiten participar corresponsablemente en las tareas del hogar y en el cuido del resto de la familia y de las mascotas.</a:t>
            </a: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Masculinidades en Construcción (Alternativas)</a:t>
            </a:r>
            <a:endParaRPr lang="es-CR" sz="3600" b="1" dirty="0"/>
          </a:p>
        </p:txBody>
      </p:sp>
    </p:spTree>
    <p:extLst>
      <p:ext uri="{BB962C8B-B14F-4D97-AF65-F5344CB8AC3E}">
        <p14:creationId xmlns:p14="http://schemas.microsoft.com/office/powerpoint/2010/main" val="14758917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lvl="0" indent="0">
              <a:buNone/>
            </a:pPr>
            <a:r>
              <a:rPr lang="es-CR" dirty="0">
                <a:latin typeface="Bookman Old Style" pitchFamily="18" charset="0"/>
              </a:rPr>
              <a:t>La participación activa de los hombres en la lucha social contra la violencia hacia las mujeres es indispensable, asumiendo una posición activa y de denuncia. No se debe tolerar ni justificar la violencia machista, sea ésta física, sexual o psicológica.</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Masculinidades en Construcción (Alternativas)</a:t>
            </a:r>
            <a:endParaRPr lang="es-CR" sz="3600" b="1" dirty="0"/>
          </a:p>
        </p:txBody>
      </p:sp>
    </p:spTree>
    <p:extLst>
      <p:ext uri="{BB962C8B-B14F-4D97-AF65-F5344CB8AC3E}">
        <p14:creationId xmlns:p14="http://schemas.microsoft.com/office/powerpoint/2010/main" val="15274292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0" indent="0">
              <a:buNone/>
            </a:pPr>
            <a:r>
              <a:rPr lang="es-CR" dirty="0">
                <a:latin typeface="Bookman Old Style" pitchFamily="18" charset="0"/>
              </a:rPr>
              <a:t>Las masculinidades en construcción o alternativas constituyen nuevas maneras de ser hombre, no hay que tratar de encontrarlas, sino hay que hacerlas o reconstruirlas.</a:t>
            </a:r>
          </a:p>
          <a:p>
            <a:pPr marL="0" indent="0">
              <a:buNone/>
            </a:pPr>
            <a:endParaRPr lang="es-CR" dirty="0">
              <a:latin typeface="Bookman Old Style" pitchFamily="18" charset="0"/>
            </a:endParaRPr>
          </a:p>
          <a:p>
            <a:pPr marL="0" indent="0">
              <a:buNone/>
            </a:pPr>
            <a:r>
              <a:rPr lang="es-CR" dirty="0">
                <a:latin typeface="Bookman Old Style" pitchFamily="18" charset="0"/>
              </a:rPr>
              <a:t>Corresponde a cada hombre hacer su propio examen el cual le permita interiorizar y comprender la necesidad de hacer cambios en la forma de ver su propia hombría. </a:t>
            </a:r>
          </a:p>
          <a:p>
            <a:pPr marL="0" indent="0">
              <a:buNone/>
            </a:pPr>
            <a:endParaRPr lang="es-CR" dirty="0">
              <a:latin typeface="Bookman Old Style" pitchFamily="18" charset="0"/>
            </a:endParaRPr>
          </a:p>
          <a:p>
            <a:pPr marL="0" indent="0">
              <a:buNone/>
            </a:pPr>
            <a:endParaRPr lang="es-CR" dirty="0">
              <a:latin typeface="Bookman Old Style" pitchFamily="18" charset="0"/>
            </a:endParaRPr>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Masculinidades en Construcción (Alternativas)</a:t>
            </a:r>
            <a:endParaRPr lang="es-CR" sz="3600" b="1" dirty="0"/>
          </a:p>
        </p:txBody>
      </p:sp>
    </p:spTree>
    <p:extLst>
      <p:ext uri="{BB962C8B-B14F-4D97-AF65-F5344CB8AC3E}">
        <p14:creationId xmlns:p14="http://schemas.microsoft.com/office/powerpoint/2010/main" val="27924449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92896"/>
            <a:ext cx="7408333" cy="3960440"/>
          </a:xfrm>
        </p:spPr>
        <p:txBody>
          <a:bodyPr>
            <a:normAutofit/>
          </a:bodyPr>
          <a:lstStyle/>
          <a:p>
            <a:pPr marL="0" lvl="0" indent="0">
              <a:buNone/>
            </a:pPr>
            <a:r>
              <a:rPr lang="es-CR" dirty="0">
                <a:latin typeface="Bookman Old Style" pitchFamily="18" charset="0"/>
              </a:rPr>
              <a:t>1. Reivindican los derechos de las mujeres.</a:t>
            </a:r>
          </a:p>
          <a:p>
            <a:pPr marL="0" lvl="0" indent="0">
              <a:buNone/>
            </a:pPr>
            <a:r>
              <a:rPr lang="es-CR" dirty="0">
                <a:latin typeface="Bookman Old Style" pitchFamily="18" charset="0"/>
              </a:rPr>
              <a:t>2. Demandan igualdad.</a:t>
            </a:r>
          </a:p>
          <a:p>
            <a:pPr marL="0" lvl="0" indent="0">
              <a:buNone/>
            </a:pPr>
            <a:r>
              <a:rPr lang="es-CR" dirty="0">
                <a:latin typeface="Bookman Old Style" pitchFamily="18" charset="0"/>
              </a:rPr>
              <a:t>3. Claman por un cambio radical y equitativo.</a:t>
            </a:r>
          </a:p>
          <a:p>
            <a:pPr marL="0" lvl="0" indent="0">
              <a:buNone/>
            </a:pPr>
            <a:r>
              <a:rPr lang="es-CR" dirty="0">
                <a:latin typeface="Bookman Old Style" pitchFamily="18" charset="0"/>
              </a:rPr>
              <a:t>4. Creen en la diversidad sexual. </a:t>
            </a:r>
          </a:p>
          <a:p>
            <a:pPr marL="0" lvl="0" indent="0">
              <a:buNone/>
            </a:pPr>
            <a:r>
              <a:rPr lang="es-CR" dirty="0">
                <a:latin typeface="Bookman Old Style" pitchFamily="18" charset="0"/>
              </a:rPr>
              <a:t>5. Consienten y fomentan la pérdida de sus privilegios. </a:t>
            </a:r>
          </a:p>
          <a:p>
            <a:pPr marL="0" lvl="0" indent="0">
              <a:buNone/>
            </a:pPr>
            <a:r>
              <a:rPr lang="es-CR" dirty="0">
                <a:latin typeface="Bookman Old Style" pitchFamily="18" charset="0"/>
              </a:rPr>
              <a:t>6. Fomentan el empoderamiento femenino.</a:t>
            </a:r>
          </a:p>
          <a:p>
            <a:pPr marL="0" indent="0">
              <a:buNone/>
            </a:pPr>
            <a:r>
              <a:rPr lang="es-CR" dirty="0">
                <a:latin typeface="Bookman Old Style" pitchFamily="18" charset="0"/>
              </a:rPr>
              <a:t>7. Son contestatarios contra la estructura patriarcal.</a:t>
            </a:r>
          </a:p>
          <a:p>
            <a:pPr marL="0" lvl="0" indent="0">
              <a:buNone/>
            </a:pPr>
            <a:endParaRPr lang="es-CR" dirty="0">
              <a:latin typeface="Bookman Old Style" pitchFamily="18" charset="0"/>
            </a:endParaRP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¿Cómo son los hombres en construcción?</a:t>
            </a:r>
          </a:p>
        </p:txBody>
      </p:sp>
    </p:spTree>
    <p:extLst>
      <p:ext uri="{BB962C8B-B14F-4D97-AF65-F5344CB8AC3E}">
        <p14:creationId xmlns:p14="http://schemas.microsoft.com/office/powerpoint/2010/main" val="2496967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564904"/>
            <a:ext cx="7408333" cy="4032448"/>
          </a:xfrm>
        </p:spPr>
        <p:txBody>
          <a:bodyPr>
            <a:normAutofit/>
          </a:bodyPr>
          <a:lstStyle/>
          <a:p>
            <a:pPr marL="0" lvl="0" indent="0">
              <a:buNone/>
            </a:pPr>
            <a:r>
              <a:rPr lang="es-CR" dirty="0">
                <a:latin typeface="Bookman Old Style" pitchFamily="18" charset="0"/>
              </a:rPr>
              <a:t>8. No asienten al amor romántico, ni a la opresión, ni al control ni al poder entre pares y la otredad. </a:t>
            </a:r>
          </a:p>
          <a:p>
            <a:pPr marL="0" lvl="0" indent="0">
              <a:buNone/>
            </a:pPr>
            <a:r>
              <a:rPr lang="es-CR" dirty="0">
                <a:latin typeface="Bookman Old Style" pitchFamily="18" charset="0"/>
              </a:rPr>
              <a:t>9. Son horizontales, comparten conocimientos, democráticos, participativos y cuidadores igualitarios. </a:t>
            </a:r>
          </a:p>
          <a:p>
            <a:pPr marL="0" lvl="0" indent="0">
              <a:buNone/>
            </a:pPr>
            <a:r>
              <a:rPr lang="es-CR" dirty="0">
                <a:latin typeface="Bookman Old Style" pitchFamily="18" charset="0"/>
              </a:rPr>
              <a:t>10. Deconstruyen todos los saberes y conocimientos de la sociedad.</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Características de las masculinidades en construcción</a:t>
            </a:r>
            <a:endParaRPr lang="es-CR" sz="3600" b="1" dirty="0"/>
          </a:p>
        </p:txBody>
      </p:sp>
    </p:spTree>
    <p:extLst>
      <p:ext uri="{BB962C8B-B14F-4D97-AF65-F5344CB8AC3E}">
        <p14:creationId xmlns:p14="http://schemas.microsoft.com/office/powerpoint/2010/main" val="37392746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buNone/>
            </a:pPr>
            <a:r>
              <a:rPr lang="es-CR" b="1" dirty="0">
                <a:latin typeface="Bookman Old Style" pitchFamily="18" charset="0"/>
              </a:rPr>
              <a:t>Dinámica:</a:t>
            </a:r>
          </a:p>
          <a:p>
            <a:pPr marL="0" indent="0">
              <a:buNone/>
            </a:pPr>
            <a:endParaRPr lang="es-CR" b="1" dirty="0">
              <a:latin typeface="Bookman Old Style" pitchFamily="18" charset="0"/>
            </a:endParaRPr>
          </a:p>
          <a:p>
            <a:pPr marL="0" indent="0">
              <a:buNone/>
            </a:pPr>
            <a:r>
              <a:rPr lang="es-CR" b="1" dirty="0">
                <a:latin typeface="Bookman Old Style" pitchFamily="18" charset="0"/>
              </a:rPr>
              <a:t>¿De qué forma me comprometo yo en la construcción de las nuevas masculinidades o masculinidades alternativas?</a:t>
            </a:r>
          </a:p>
        </p:txBody>
      </p:sp>
      <p:sp>
        <p:nvSpPr>
          <p:cNvPr id="3" name="2 Título"/>
          <p:cNvSpPr>
            <a:spLocks noGrp="1"/>
          </p:cNvSpPr>
          <p:nvPr>
            <p:ph type="title"/>
          </p:nvPr>
        </p:nvSpPr>
        <p:spPr/>
        <p:txBody>
          <a:bodyPr>
            <a:normAutofit/>
          </a:bodyPr>
          <a:lstStyle/>
          <a:p>
            <a:r>
              <a:rPr lang="es-CR" sz="3600" b="1" dirty="0">
                <a:latin typeface="Bookman Old Style" pitchFamily="18" charset="0"/>
              </a:rPr>
              <a:t>A manera de conclusión</a:t>
            </a:r>
          </a:p>
        </p:txBody>
      </p:sp>
    </p:spTree>
    <p:extLst>
      <p:ext uri="{BB962C8B-B14F-4D97-AF65-F5344CB8AC3E}">
        <p14:creationId xmlns:p14="http://schemas.microsoft.com/office/powerpoint/2010/main" val="622477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92896"/>
            <a:ext cx="7408333" cy="3633267"/>
          </a:xfrm>
        </p:spPr>
        <p:txBody>
          <a:bodyPr/>
          <a:lstStyle/>
          <a:p>
            <a:pPr marL="0" indent="0">
              <a:buNone/>
            </a:pPr>
            <a:r>
              <a:rPr lang="es-CR" dirty="0">
                <a:latin typeface="Bookman Old Style" pitchFamily="18" charset="0"/>
              </a:rPr>
              <a:t>Se presenta cuando los modelos de comportamiento masculino logran imponerse, originando una situación de desigualdad y de desequilibrio entre hombres y el resto de la sociedad.</a:t>
            </a:r>
          </a:p>
          <a:p>
            <a:pPr marL="0" indent="0">
              <a:buNone/>
            </a:pPr>
            <a:endParaRPr lang="es-CR" dirty="0">
              <a:latin typeface="Bookman Old Style" pitchFamily="18" charset="0"/>
            </a:endParaRPr>
          </a:p>
          <a:p>
            <a:pPr marL="0" indent="0">
              <a:buNone/>
            </a:pPr>
            <a:r>
              <a:rPr lang="es-CR" dirty="0">
                <a:latin typeface="Bookman Old Style" pitchFamily="18" charset="0"/>
              </a:rPr>
              <a:t>Surge en las organizaciones sociales, políticas, económicas y religiosas</a:t>
            </a:r>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 Hegemónica </a:t>
            </a:r>
          </a:p>
        </p:txBody>
      </p:sp>
    </p:spTree>
    <p:extLst>
      <p:ext uri="{BB962C8B-B14F-4D97-AF65-F5344CB8AC3E}">
        <p14:creationId xmlns:p14="http://schemas.microsoft.com/office/powerpoint/2010/main" val="3504490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endParaRPr lang="es-CR" dirty="0"/>
          </a:p>
          <a:p>
            <a:pPr marL="0" indent="0">
              <a:buNone/>
            </a:pPr>
            <a:endParaRPr lang="es-CR" dirty="0"/>
          </a:p>
          <a:p>
            <a:pPr marL="0" indent="0" algn="ctr">
              <a:buNone/>
            </a:pPr>
            <a:r>
              <a:rPr lang="es-CR" sz="6000" dirty="0">
                <a:latin typeface="Comic Sans MS" pitchFamily="66" charset="0"/>
              </a:rPr>
              <a:t>¡Muchas gracias!</a:t>
            </a:r>
          </a:p>
        </p:txBody>
      </p:sp>
      <p:sp>
        <p:nvSpPr>
          <p:cNvPr id="3" name="2 Título"/>
          <p:cNvSpPr>
            <a:spLocks noGrp="1"/>
          </p:cNvSpPr>
          <p:nvPr>
            <p:ph type="title"/>
          </p:nvPr>
        </p:nvSpPr>
        <p:spPr/>
        <p:txBody>
          <a:bodyPr/>
          <a:lstStyle/>
          <a:p>
            <a:endParaRPr lang="es-CR"/>
          </a:p>
        </p:txBody>
      </p:sp>
    </p:spTree>
    <p:extLst>
      <p:ext uri="{BB962C8B-B14F-4D97-AF65-F5344CB8AC3E}">
        <p14:creationId xmlns:p14="http://schemas.microsoft.com/office/powerpoint/2010/main" val="13670413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420888"/>
            <a:ext cx="7408333" cy="3705275"/>
          </a:xfrm>
        </p:spPr>
        <p:txBody>
          <a:bodyPr>
            <a:noAutofit/>
          </a:bodyPr>
          <a:lstStyle/>
          <a:p>
            <a:pPr marL="0" indent="0">
              <a:buNone/>
            </a:pPr>
            <a:endParaRPr lang="es-CR" sz="4000" dirty="0">
              <a:latin typeface="Bookman Old Style" pitchFamily="18" charset="0"/>
            </a:endParaRPr>
          </a:p>
          <a:p>
            <a:pPr marL="0" indent="0">
              <a:buNone/>
            </a:pPr>
            <a:r>
              <a:rPr lang="es-CR" sz="4000" dirty="0">
                <a:latin typeface="Bookman Old Style" pitchFamily="18" charset="0"/>
              </a:rPr>
              <a:t>Marco Antonio Vega Garnier</a:t>
            </a:r>
          </a:p>
          <a:p>
            <a:pPr marL="0" indent="0">
              <a:buNone/>
            </a:pPr>
            <a:r>
              <a:rPr lang="es-CR" sz="4000" dirty="0">
                <a:latin typeface="Bookman Old Style" pitchFamily="18" charset="0"/>
                <a:hlinkClick r:id="rId2"/>
              </a:rPr>
              <a:t>mvegagarnier@gmail.com</a:t>
            </a:r>
            <a:endParaRPr lang="es-CR" sz="4000" dirty="0">
              <a:latin typeface="Bookman Old Style" pitchFamily="18" charset="0"/>
            </a:endParaRPr>
          </a:p>
          <a:p>
            <a:pPr marL="0" indent="0">
              <a:buNone/>
            </a:pPr>
            <a:r>
              <a:rPr lang="es-CR" sz="4000" dirty="0">
                <a:latin typeface="Bookman Old Style" pitchFamily="18" charset="0"/>
              </a:rPr>
              <a:t>61001656</a:t>
            </a:r>
          </a:p>
        </p:txBody>
      </p:sp>
      <p:sp>
        <p:nvSpPr>
          <p:cNvPr id="3" name="2 Título"/>
          <p:cNvSpPr>
            <a:spLocks noGrp="1"/>
          </p:cNvSpPr>
          <p:nvPr>
            <p:ph type="title"/>
          </p:nvPr>
        </p:nvSpPr>
        <p:spPr/>
        <p:txBody>
          <a:bodyPr/>
          <a:lstStyle/>
          <a:p>
            <a:endParaRPr lang="es-CR"/>
          </a:p>
        </p:txBody>
      </p:sp>
    </p:spTree>
    <p:extLst>
      <p:ext uri="{BB962C8B-B14F-4D97-AF65-F5344CB8AC3E}">
        <p14:creationId xmlns:p14="http://schemas.microsoft.com/office/powerpoint/2010/main" val="2436562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0" indent="0">
              <a:buNone/>
            </a:pPr>
            <a:r>
              <a:rPr lang="es-CR" dirty="0">
                <a:latin typeface="Bookman Old Style" pitchFamily="18" charset="0"/>
              </a:rPr>
              <a:t>De la masculinidad derivan ideas tradicionales (estereotipos):</a:t>
            </a:r>
          </a:p>
          <a:p>
            <a:pPr marL="457200" indent="-457200">
              <a:buAutoNum type="arabicPeriod"/>
            </a:pPr>
            <a:r>
              <a:rPr lang="es-CR" dirty="0">
                <a:latin typeface="Bookman Old Style" pitchFamily="18" charset="0"/>
              </a:rPr>
              <a:t>La división de papeles entre mujeres y hombres en el hogar. </a:t>
            </a:r>
          </a:p>
          <a:p>
            <a:pPr marL="457200" indent="-457200">
              <a:buAutoNum type="arabicPeriod"/>
            </a:pPr>
            <a:r>
              <a:rPr lang="es-CR" dirty="0">
                <a:latin typeface="Bookman Old Style" pitchFamily="18" charset="0"/>
              </a:rPr>
              <a:t>El lugar de trabajo. </a:t>
            </a:r>
          </a:p>
          <a:p>
            <a:pPr marL="457200" indent="-457200">
              <a:buAutoNum type="arabicPeriod"/>
            </a:pPr>
            <a:r>
              <a:rPr lang="es-CR" dirty="0">
                <a:latin typeface="Bookman Old Style" pitchFamily="18" charset="0"/>
              </a:rPr>
              <a:t>En la sociedad en toda su extensión.</a:t>
            </a:r>
          </a:p>
          <a:p>
            <a:pPr marL="0" indent="0">
              <a:buNone/>
            </a:pPr>
            <a:r>
              <a:rPr lang="es-CR" dirty="0">
                <a:latin typeface="Bookman Old Style" pitchFamily="18" charset="0"/>
              </a:rPr>
              <a:t>Las mujeres se encargan de las labores domésticas y del cuido. Los hombres son asalariados y protectores.</a:t>
            </a:r>
          </a:p>
          <a:p>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 Hegemónica </a:t>
            </a:r>
            <a:endParaRPr lang="es-CR" sz="3600" dirty="0">
              <a:latin typeface="Bookman Old Style" pitchFamily="18" charset="0"/>
            </a:endParaRPr>
          </a:p>
        </p:txBody>
      </p:sp>
    </p:spTree>
    <p:extLst>
      <p:ext uri="{BB962C8B-B14F-4D97-AF65-F5344CB8AC3E}">
        <p14:creationId xmlns:p14="http://schemas.microsoft.com/office/powerpoint/2010/main" val="2138712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es-CR" dirty="0">
                <a:latin typeface="Bookman Old Style" pitchFamily="18" charset="0"/>
              </a:rPr>
              <a:t>La diferenciación del tipo de juguetes que utilizan las niñas y los niños no es otra cosa que un mandato masculino que marca lo que posteriormente va a constituir la división del trabajo entre hombres y mujeres. Los hombres no juegan con muñecas porque el ideario indica que ese el trabajo asignado y reservado a </a:t>
            </a:r>
            <a:r>
              <a:rPr lang="es-CR">
                <a:latin typeface="Bookman Old Style" pitchFamily="18" charset="0"/>
              </a:rPr>
              <a:t>las mujeres: cuidadoras y amas de casa.</a:t>
            </a:r>
          </a:p>
        </p:txBody>
      </p:sp>
      <p:sp>
        <p:nvSpPr>
          <p:cNvPr id="3" name="2 Título"/>
          <p:cNvSpPr>
            <a:spLocks noGrp="1"/>
          </p:cNvSpPr>
          <p:nvPr>
            <p:ph type="title"/>
          </p:nvPr>
        </p:nvSpPr>
        <p:spPr/>
        <p:txBody>
          <a:bodyPr>
            <a:normAutofit/>
          </a:bodyPr>
          <a:lstStyle/>
          <a:p>
            <a:r>
              <a:rPr lang="es-CR" sz="3600" b="1" dirty="0">
                <a:latin typeface="Bookman Old Style" pitchFamily="18" charset="0"/>
              </a:rPr>
              <a:t>Masculinidad Hegemónica </a:t>
            </a:r>
            <a:endParaRPr lang="es-CR" sz="3600" dirty="0">
              <a:latin typeface="Bookman Old Style" pitchFamily="18" charset="0"/>
            </a:endParaRPr>
          </a:p>
        </p:txBody>
      </p:sp>
    </p:spTree>
    <p:extLst>
      <p:ext uri="{BB962C8B-B14F-4D97-AF65-F5344CB8AC3E}">
        <p14:creationId xmlns:p14="http://schemas.microsoft.com/office/powerpoint/2010/main" val="1870419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buNone/>
            </a:pPr>
            <a:r>
              <a:rPr lang="es-CR" dirty="0">
                <a:latin typeface="Bookman Old Style" pitchFamily="18" charset="0"/>
              </a:rPr>
              <a:t>Se instaura en el período neolítico (unos 8.000 años antes del presente). </a:t>
            </a:r>
          </a:p>
          <a:p>
            <a:pPr marL="0" indent="0">
              <a:buNone/>
            </a:pPr>
            <a:r>
              <a:rPr lang="es-CR" dirty="0">
                <a:latin typeface="Bookman Old Style" pitchFamily="18" charset="0"/>
              </a:rPr>
              <a:t>Hasta ese momento el poder del grupo lo tenía la mujer, dado que era ella quien quedaba en casa mientras el hombre salía a cazar. Con el descubrimiento de la agricultura como una nueva forma de sustento, el hombre se asienta y le arrebata el poder a la mujer. </a:t>
            </a:r>
          </a:p>
        </p:txBody>
      </p:sp>
      <p:sp>
        <p:nvSpPr>
          <p:cNvPr id="3" name="2 Título"/>
          <p:cNvSpPr>
            <a:spLocks noGrp="1"/>
          </p:cNvSpPr>
          <p:nvPr>
            <p:ph type="title"/>
          </p:nvPr>
        </p:nvSpPr>
        <p:spPr/>
        <p:txBody>
          <a:bodyPr>
            <a:normAutofit/>
          </a:bodyPr>
          <a:lstStyle/>
          <a:p>
            <a:r>
              <a:rPr lang="es-CR" sz="3600" b="1" dirty="0">
                <a:latin typeface="Bookman Old Style" pitchFamily="18" charset="0"/>
              </a:rPr>
              <a:t>Instauración del patriarcado</a:t>
            </a:r>
          </a:p>
        </p:txBody>
      </p:sp>
    </p:spTree>
    <p:extLst>
      <p:ext uri="{BB962C8B-B14F-4D97-AF65-F5344CB8AC3E}">
        <p14:creationId xmlns:p14="http://schemas.microsoft.com/office/powerpoint/2010/main" val="2790120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636912"/>
            <a:ext cx="7408333" cy="3960440"/>
          </a:xfrm>
        </p:spPr>
        <p:txBody>
          <a:bodyPr>
            <a:noAutofit/>
          </a:bodyPr>
          <a:lstStyle/>
          <a:p>
            <a:pPr marL="0" indent="0">
              <a:buNone/>
            </a:pPr>
            <a:r>
              <a:rPr lang="es-CR" dirty="0">
                <a:latin typeface="Bookman Old Style" pitchFamily="18" charset="0"/>
              </a:rPr>
              <a:t>El patriarcado significa gobierno de los padres. Sirve de base a la</a:t>
            </a:r>
            <a:r>
              <a:rPr lang="es-CR" dirty="0"/>
              <a:t> </a:t>
            </a:r>
            <a:r>
              <a:rPr lang="es-CR" dirty="0">
                <a:latin typeface="Bookman Old Style" pitchFamily="18" charset="0"/>
              </a:rPr>
              <a:t>cultura patrilineal.</a:t>
            </a:r>
          </a:p>
          <a:p>
            <a:pPr marL="0" indent="0">
              <a:buNone/>
            </a:pPr>
            <a:r>
              <a:rPr lang="es-CR" dirty="0">
                <a:latin typeface="Bookman Old Style" pitchFamily="18" charset="0"/>
              </a:rPr>
              <a:t>Es una construcción social la cual se consolida con el predominio de:</a:t>
            </a:r>
          </a:p>
          <a:p>
            <a:pPr marL="0" indent="0">
              <a:buNone/>
            </a:pPr>
            <a:r>
              <a:rPr lang="es-CR" dirty="0">
                <a:latin typeface="Bookman Old Style" pitchFamily="18" charset="0"/>
              </a:rPr>
              <a:t>1. El hombre sobre la mujer. </a:t>
            </a:r>
          </a:p>
          <a:p>
            <a:pPr marL="0" indent="0">
              <a:buNone/>
            </a:pPr>
            <a:r>
              <a:rPr lang="es-CR" dirty="0">
                <a:latin typeface="Bookman Old Style" pitchFamily="18" charset="0"/>
              </a:rPr>
              <a:t>2. El marido sobre la esposa, </a:t>
            </a:r>
          </a:p>
          <a:p>
            <a:pPr marL="0" indent="0">
              <a:buNone/>
            </a:pPr>
            <a:r>
              <a:rPr lang="es-CR" dirty="0">
                <a:latin typeface="Bookman Old Style" pitchFamily="18" charset="0"/>
              </a:rPr>
              <a:t>3. El padre sobre la madre y </a:t>
            </a:r>
          </a:p>
          <a:p>
            <a:pPr marL="0" indent="0">
              <a:buNone/>
            </a:pPr>
            <a:r>
              <a:rPr lang="es-CR" dirty="0">
                <a:latin typeface="Bookman Old Style" pitchFamily="18" charset="0"/>
              </a:rPr>
              <a:t>4. Los hermanos sobre las hermanas.</a:t>
            </a:r>
          </a:p>
          <a:p>
            <a:pPr marL="0" indent="0">
              <a:buNone/>
            </a:pPr>
            <a:endParaRPr lang="es-CR" dirty="0">
              <a:latin typeface="Bookman Old Style" pitchFamily="18" charset="0"/>
            </a:endParaRPr>
          </a:p>
          <a:p>
            <a:pPr marL="0" indent="0">
              <a:buNone/>
            </a:pPr>
            <a:r>
              <a:rPr lang="es-CR" dirty="0">
                <a:latin typeface="Bookman Old Style" pitchFamily="18" charset="0"/>
              </a:rPr>
              <a:t> </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Patriarcado</a:t>
            </a:r>
          </a:p>
        </p:txBody>
      </p:sp>
    </p:spTree>
    <p:extLst>
      <p:ext uri="{BB962C8B-B14F-4D97-AF65-F5344CB8AC3E}">
        <p14:creationId xmlns:p14="http://schemas.microsoft.com/office/powerpoint/2010/main" val="1811840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636912"/>
            <a:ext cx="7408333" cy="3489251"/>
          </a:xfrm>
        </p:spPr>
        <p:txBody>
          <a:bodyPr>
            <a:normAutofit/>
          </a:bodyPr>
          <a:lstStyle/>
          <a:p>
            <a:pPr marL="0" indent="0">
              <a:buNone/>
            </a:pPr>
            <a:r>
              <a:rPr lang="es-CR" dirty="0">
                <a:latin typeface="Bookman Old Style" pitchFamily="18" charset="0"/>
              </a:rPr>
              <a:t>El patriarcado el garantiza al hombre su posición dominante en la generalidad del contexto social.</a:t>
            </a:r>
          </a:p>
          <a:p>
            <a:pPr marL="0" lvl="0" indent="0">
              <a:buNone/>
            </a:pPr>
            <a:r>
              <a:rPr lang="es-CR" dirty="0">
                <a:latin typeface="Bookman Old Style" pitchFamily="18" charset="0"/>
              </a:rPr>
              <a:t>​Los hombres mantienen los roles sociales dominantes sobre las mujeres, y otras identidades de género, que se perciben como femeninos o infantiles (la otredad).</a:t>
            </a:r>
          </a:p>
          <a:p>
            <a:pPr marL="0" indent="0">
              <a:buNone/>
            </a:pPr>
            <a:endParaRPr lang="es-CR" dirty="0"/>
          </a:p>
        </p:txBody>
      </p:sp>
      <p:sp>
        <p:nvSpPr>
          <p:cNvPr id="3" name="2 Título"/>
          <p:cNvSpPr>
            <a:spLocks noGrp="1"/>
          </p:cNvSpPr>
          <p:nvPr>
            <p:ph type="title"/>
          </p:nvPr>
        </p:nvSpPr>
        <p:spPr/>
        <p:txBody>
          <a:bodyPr>
            <a:normAutofit/>
          </a:bodyPr>
          <a:lstStyle/>
          <a:p>
            <a:r>
              <a:rPr lang="es-CR" sz="3600" b="1" dirty="0">
                <a:latin typeface="Bookman Old Style" pitchFamily="18" charset="0"/>
              </a:rPr>
              <a:t>Patriarcado</a:t>
            </a:r>
            <a:endParaRPr lang="es-CR" sz="3600" dirty="0">
              <a:latin typeface="Bookman Old Style" pitchFamily="18" charset="0"/>
            </a:endParaRPr>
          </a:p>
        </p:txBody>
      </p:sp>
    </p:spTree>
    <p:extLst>
      <p:ext uri="{BB962C8B-B14F-4D97-AF65-F5344CB8AC3E}">
        <p14:creationId xmlns:p14="http://schemas.microsoft.com/office/powerpoint/2010/main" val="36221738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638</TotalTime>
  <Words>1741</Words>
  <Application>Microsoft Office PowerPoint</Application>
  <PresentationFormat>Presentación en pantalla (4:3)</PresentationFormat>
  <Paragraphs>133</Paragraphs>
  <Slides>41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Bookman Old Style</vt:lpstr>
      <vt:lpstr>Candara</vt:lpstr>
      <vt:lpstr>Comic Sans MS</vt:lpstr>
      <vt:lpstr>Symbol</vt:lpstr>
      <vt:lpstr>Forma de onda</vt:lpstr>
      <vt:lpstr>Curso: Movilidad Segura para las Mujeres  Tema: Masculinidades  </vt:lpstr>
      <vt:lpstr>Presentación de PowerPoint</vt:lpstr>
      <vt:lpstr>Respuestas tradicionales</vt:lpstr>
      <vt:lpstr>Masculinidad Hegemónica </vt:lpstr>
      <vt:lpstr>Masculinidad Hegemónica </vt:lpstr>
      <vt:lpstr>Masculinidad Hegemónica </vt:lpstr>
      <vt:lpstr>Instauración del patriarcado</vt:lpstr>
      <vt:lpstr>Patriarcado</vt:lpstr>
      <vt:lpstr>Patriarcado</vt:lpstr>
      <vt:lpstr>Manifestaciones del Patriarcado</vt:lpstr>
      <vt:lpstr>Estereotipos de la masculinidad hegemónica</vt:lpstr>
      <vt:lpstr>Presentación de PowerPoint</vt:lpstr>
      <vt:lpstr>Estereotipos de la masculinidad hegemónica</vt:lpstr>
      <vt:lpstr>Estereotipos de la masculinidad hegemónica</vt:lpstr>
      <vt:lpstr>Estereotipos de la masculinidad hegemónica</vt:lpstr>
      <vt:lpstr>Estereotipos de la masculinidad hegemónica</vt:lpstr>
      <vt:lpstr>Estereotipos de la masculinidad hegemónica</vt:lpstr>
      <vt:lpstr>Estereotipos de la masculinidad hegemónica</vt:lpstr>
      <vt:lpstr>Estereotipos de la masculinidad hegemónica</vt:lpstr>
      <vt:lpstr>Estereotipos de la masculinidad hegemónica</vt:lpstr>
      <vt:lpstr>Masculinidad Tóxica</vt:lpstr>
      <vt:lpstr>Masculinidad Tóxica</vt:lpstr>
      <vt:lpstr>Presentación de PowerPoint</vt:lpstr>
      <vt:lpstr>Participación de mujeres y hombres en el trabajo doméstico</vt:lpstr>
      <vt:lpstr>TIEMPO DESTINADO A ACTIVIDADES DE TRABAJO DOMÉSTICO NO REMUNERADO </vt:lpstr>
      <vt:lpstr>DISTRIBUCIÓN DE LAS ACTIVIDADES DE TRABAJO DOMÉSTICO NO REMUNERADO </vt:lpstr>
      <vt:lpstr>Homicidios dolosos por mes según año y sexo (2015-2018) </vt:lpstr>
      <vt:lpstr>Población privada de libertad</vt:lpstr>
      <vt:lpstr>Tasa de mortalidad por accidentes en carretera</vt:lpstr>
      <vt:lpstr>Presentación de PowerPoint</vt:lpstr>
      <vt:lpstr>Presentación de PowerPoint</vt:lpstr>
      <vt:lpstr>Masculinidades en Construcción (Alternativas)</vt:lpstr>
      <vt:lpstr>Masculinidades en Construcción (Alternativas)</vt:lpstr>
      <vt:lpstr>Masculinidades en Construcción (Alternativas)</vt:lpstr>
      <vt:lpstr>Masculinidades en Construcción (Alternativas)</vt:lpstr>
      <vt:lpstr>Masculinidades en Construcción (Alternativas)</vt:lpstr>
      <vt:lpstr>¿Cómo son los hombres en construcción?</vt:lpstr>
      <vt:lpstr>Características de las masculinidades en construcción</vt:lpstr>
      <vt:lpstr>A manera de conclusión</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Movilidad Segura para las Mujeres  Masculinidad</dc:title>
  <dc:creator>Marco Antonio</dc:creator>
  <cp:lastModifiedBy>m21023</cp:lastModifiedBy>
  <cp:revision>103</cp:revision>
  <dcterms:created xsi:type="dcterms:W3CDTF">2020-10-09T15:42:37Z</dcterms:created>
  <dcterms:modified xsi:type="dcterms:W3CDTF">2021-01-14T09:27:00Z</dcterms:modified>
</cp:coreProperties>
</file>